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6858000" cx="12192000"/>
  <p:notesSz cx="7010400" cy="9296400"/>
  <p:embeddedFontLst>
    <p:embeddedFont>
      <p:font typeface="Inter"/>
      <p:regular r:id="rId60"/>
      <p:bold r:id="rId61"/>
      <p:italic r:id="rId62"/>
      <p:boldItalic r:id="rId63"/>
    </p:embeddedFont>
    <p:embeddedFont>
      <p:font typeface="Arial Black"/>
      <p:regular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9" roundtripDataSignature="AMtx7mg+p8n7uhoOXJ5bnPuqs/KelpI8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Inter-italic.fntdata"/><Relationship Id="rId61" Type="http://schemas.openxmlformats.org/officeDocument/2006/relationships/font" Target="fonts/Inter-bold.fntdata"/><Relationship Id="rId20" Type="http://schemas.openxmlformats.org/officeDocument/2006/relationships/slide" Target="slides/slide16.xml"/><Relationship Id="rId64" Type="http://schemas.openxmlformats.org/officeDocument/2006/relationships/font" Target="fonts/ArialBlack-regular.fntdata"/><Relationship Id="rId63" Type="http://schemas.openxmlformats.org/officeDocument/2006/relationships/font" Target="fonts/Inter-boldItalic.fntdata"/><Relationship Id="rId22" Type="http://schemas.openxmlformats.org/officeDocument/2006/relationships/slide" Target="slides/slide18.xml"/><Relationship Id="rId66" Type="http://schemas.openxmlformats.org/officeDocument/2006/relationships/font" Target="fonts/NunitoSans-bold.fntdata"/><Relationship Id="rId21" Type="http://schemas.openxmlformats.org/officeDocument/2006/relationships/slide" Target="slides/slide17.xml"/><Relationship Id="rId65" Type="http://schemas.openxmlformats.org/officeDocument/2006/relationships/font" Target="fonts/NunitoSans-regular.fntdata"/><Relationship Id="rId24" Type="http://schemas.openxmlformats.org/officeDocument/2006/relationships/slide" Target="slides/slide20.xml"/><Relationship Id="rId68" Type="http://schemas.openxmlformats.org/officeDocument/2006/relationships/font" Target="fonts/NunitoSans-boldItalic.fntdata"/><Relationship Id="rId23" Type="http://schemas.openxmlformats.org/officeDocument/2006/relationships/slide" Target="slides/slide19.xml"/><Relationship Id="rId67" Type="http://schemas.openxmlformats.org/officeDocument/2006/relationships/font" Target="fonts/NunitoSans-italic.fntdata"/><Relationship Id="rId60" Type="http://schemas.openxmlformats.org/officeDocument/2006/relationships/font" Target="fonts/Inter-regular.fntdata"/><Relationship Id="rId26" Type="http://schemas.openxmlformats.org/officeDocument/2006/relationships/slide" Target="slides/slide22.xml"/><Relationship Id="rId25" Type="http://schemas.openxmlformats.org/officeDocument/2006/relationships/slide" Target="slides/slide21.xml"/><Relationship Id="rId69"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037840" cy="466434"/>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1"/>
            <a:ext cx="3037840" cy="466434"/>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8"/>
            <a:ext cx="3037840" cy="466433"/>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8"/>
            <a:ext cx="3037840" cy="466433"/>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8e0bf7cbdf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38e0bf7cbdf_0_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Human capital resilience ensures continuity when staff become unavailable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Cross-training builds flexible and adaptable workforce capability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Succession planning preserves leadership continuity across changes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Workforce strategies support organizational resilience maturity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HR alignment strengthens continuity and recovery outcomes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A hotel maintains operations when key staff are sick because others step in.</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SOC remains functional when an analyst is absent due to cross-training.</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63" name="Google Shape;163;g38e0bf7cbdf_0_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8e0bf7cbdf_0_14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38e0bf7cbdf_0_14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Assess criticality of roles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Identify successor candidates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Map competencies for leadership needs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Maintain recurring evaluation cycles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Develop staff through structured programs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HR reviews successors annually for readiness.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Cyber team maintains documented transition plans.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18" name="Google Shape;318;g38e0bf7cbdf_0_14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8e0bf7cbdf_0_18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38e0bf7cbdf_0_18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Link HR strategies to operational recovery plans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Include HR in risk assessment activities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Embed development in continuity governance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Ensure HR presence in crisis teams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Align HR decisions with resilience goals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HR manages staffing for emergency operations center.</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HR coordinates staff rotation during cyber response.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55" name="Google Shape;355;g38e0bf7cbdf_0_18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8e0bf7cbdf_0_19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38e0bf7cbdf_0_19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Track cross-training coverage metrics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Measure successor readiness levels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Monitor completion of training programs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Evaluate staff engagement in exercises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Identify gaps for improvement</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tracks how many roles have backups trained.</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Security measures exercise participation quality.</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69" name="Google Shape;369;g38e0bf7cbdf_0_19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8e0bf7cbdf_0_21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38e0bf7cbdf_0_21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HR not integrated into continuity programs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Knowledge loss from turnover or retirement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Insufficient documentation of key tasks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Resource limits slow training progress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Difficulty retaining institutional knowledge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Team struggles after key expert leaves suddenly.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Turnover causes gaps in system access knowledge.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91" name="Google Shape;391;g38e0bf7cbdf_0_21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8e0bf7cbdf_0_23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38e0bf7cbdf_0_23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Pandemic caused major staff shortages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Cross-trained staff ensured smooth operations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Successor stepped into leadership instantly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Rapid growth supported through mentoring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Demonstrated resilience advantages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avoided shutdown despite illness spike.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Backup lead took over incident handling during turnover.</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06" name="Google Shape;406;g38e0bf7cbdf_0_23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8e0bf7cbdf_0_25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38e0bf7cbdf_0_25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People form foundation of organizational resilience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Cross-training reduces dependency on individuals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Succession planning protects leadership continuity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HR alignment supports continuity planning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Metrics demonstrate resilience maturity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Store maintains service during manager absence.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Security avoids delays due to trained backups.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30" name="Google Shape;430;g38e0bf7cbdf_0_25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8e0bf7cbdf_0_41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38e0bf7cbdf_0_41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41" name="Google Shape;441;g38e0bf7cbdf_0_41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8e0bf7cbdf_0_44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38e0bf7cbdf_0_44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Covers building infrastructure and safety systems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Ensures facilities support critical operations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Redundancy minimizes downtime risk</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Supports site readiness and protection</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Strengthens continuity during disruptions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Office uses backup power during outages.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Data center uses redundant cooling to protect servers.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49" name="Google Shape;449;g38e0bf7cbdf_0_44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8e0bf7cbdf_0_45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g38e0bf7cbdf_0_45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66" name="Google Shape;466;g38e0bf7cbdf_0_45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8e0bf7cbdf_0_46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38e0bf7cbdf_0_46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Ensures facilities function through disruptions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Uses adaptive design and redundancy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Strategic location reduces risks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Ensures rapid recovery capability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Supports continuity of essential services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Office remains usable after minor quake.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Redundant circuits protect data center uptime.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77" name="Google Shape;477;g38e0bf7cbdf_0_46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8e0bf7cbdf_0_1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38e0bf7cbdf_0_1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79" name="Google Shape;179;g38e0bf7cbdf_0_1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8e0bf7cbdf_0_48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38e0bf7cbdf_0_48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Facilities protect people during emergencies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House critical technology securely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Preserve sensitive data environments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Maintain essential utilities and connectivity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Downtime equals operational disruption</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Safe building keeps staff protected during storm.</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Secure room protects network equipment during outage.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494" name="Google Shape;494;g38e0bf7cbdf_0_48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8e0bf7cbdf_0_49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38e0bf7cbdf_0_49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Hot, warm, cold sites support failover</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Mobile facilities provide temporary workspace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Distance reduces shared regional risks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Independent utilities minimize dependency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Accessibility ensures staff deployment</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relocates staff to backup office during fire.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Data replicates to hot site for instant failover.</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09" name="Google Shape;509;g38e0bf7cbdf_0_49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8e0bf7cbdf_0_51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g38e0bf7cbdf_0_51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Backup power ensures continuous operations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HVAC controls protect equipment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Fire suppression prevents asset loss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Security systems manage access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Safety compliance protects personnel</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Generators keep hospital functioning during blackout.</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Data center humidity control prevents hardware damage.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30" name="Google Shape;530;g38e0bf7cbdf_0_51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8e0bf7cbdf_0_53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38e0bf7cbdf_0_53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Assess natural hazard exposure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Identify technical failures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Review human-made threats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Analyze operational process risks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Use surveys and dependency mapping</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Building evaluated for flood risk before expansion.</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Facility assessed for access control weaknesses.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51" name="Google Shape;551;g38e0bf7cbdf_0_53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8e0bf7cbdf_0_55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38e0bf7cbdf_0_55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Damage assessment guides restoration steps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Prioritize restoration activities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Coordinate staff and resources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Plan relocation logistics effectively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Maintain clear communication channels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Office moves to temporary space after fire.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IT moves equipment to safe facility after breach impact.</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73" name="Google Shape;573;g38e0bf7cbdf_0_55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8e0bf7cbdf_0_58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g38e0bf7cbdf_0_58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Governance ensures oversight and accountability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Cross-functional teams support planning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Testing validates resilience measures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Drills expose gaps and improve readiness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Reporting maintains leadership visibility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Building conducts yearly fire drill.</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Facility tests server room failover systems.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97" name="Google Shape;597;g38e0bf7cbdf_0_58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8e0bf7cbdf_0_60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8" name="Google Shape;618;g38e0bf7cbdf_0_60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Physical resilience supports entire organization</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Redundancy reduces facility-related downtime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Risk-based planning improves readiness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Testing maintains operational capability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Strong governance drives improvements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improves building safety based on assessments.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Redundant cabling prevents data center downtime.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19" name="Google Shape;619;g38e0bf7cbdf_0_60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8e0bf7cbdf_0_42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g38e0bf7cbdf_0_42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33" name="Google Shape;633;g38e0bf7cbdf_0_42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8e0bf7cbdf_0_76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38e0bf7cbdf_0_76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Vendors essential for key business functions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External disruptions create cascading impacts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Resilience reduces operational risk</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Supports regulatory continuity requirements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Strengthens competitive positioning</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Supplier outage disrupts product availability.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Cloud outage affects multiple business processes.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41" name="Google Shape;641;g38e0bf7cbdf_0_76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8e0bf7cbdf_0_78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38e0bf7cbdf_0_78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58" name="Google Shape;658;g38e0bf7cbdf_0_78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8e0bf7cbdf_0_2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38e0bf7cbdf_0_2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Employees enable operational continuity across disruptions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Absences disrupt workflows without planning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Cross-training mitigates operational risk exposure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Succession planning protects institutional expertise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Knowledge transfer prevents capability loss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Restaurant keeps service running despite chef absence.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Backup incident responder handles alerts during absence.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90" name="Google Shape;190;g38e0bf7cbdf_0_2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8e0bf7cbdf_0_79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g38e0bf7cbdf_0_79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Organizations depend heavily on external vendors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Failures create multi-process disruptions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Strong resilience reduces operational downtime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Required by regulations and frameworks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Improves stability and customer trust</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Logistics delays affect entire retail chain.</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SaaS provider outage halts internal processes.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69" name="Google Shape;669;g38e0bf7cbdf_0_79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8e0bf7cbdf_0_80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g38e0bf7cbdf_0_80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Map direct vendor dependencies accurately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Identify vendors supporting essential functions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Evaluate provider RTO and RPO capabilities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Understand criticality of service relationships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Prioritize high-impact dependencies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Store tracks which suppliers deliver daily essentials.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Business checks cloud provider recovery targets.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683" name="Google Shape;683;g38e0bf7cbdf_0_80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8e0bf7cbdf_0_82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38e0bf7cbdf_0_82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Operational risks disrupt logistics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Cyber risks compromise data and systems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Regulatory risks alter supply landscapes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Geopolitical risks restrict trade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Combined risks create cascading failures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Storm delays shipping operations.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Vendor breach impacts customer data.</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701" name="Google Shape;701;g38e0bf7cbdf_0_82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8e0bf7cbdf_0_84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g38e0bf7cbdf_0_84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DRI emphasizes vendor continuity alignment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ISO 22301 guides dependency management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NIST CSF supports supply chain security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FFIEC outlines supplier oversight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Frameworks improve resilience governance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aligns vendor controls to ISO guidance.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Assess vendor security using NIST categories.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720" name="Google Shape;720;g38e0bf7cbdf_0_84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8e0bf7cbdf_0_85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g38e0bf7cbdf_0_85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Tier 1 vendors directly impact operations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Tier 2 vendors indirectly support functions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Tier 3 vendors minimal operational impact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Tiering guides resource allocation</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Ensures focused resilience evaluation</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Manufacturer classifies raw material suppliers as Tier 1.</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Cloud provider labeled critical Tier 1 vendor.</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735" name="Google Shape;735;g38e0bf7cbdf_0_85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8e0bf7cbdf_0_87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g38e0bf7cbdf_0_87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Review BCP and DR maturity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Confirm redundancy and failover capability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Check testing frequency and results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Validate documented procedures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Review recovery time commitments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checks supplier’s annual continuity tests.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Vendor shares evidence of cyber recovery drills.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757" name="Google Shape;757;g38e0bf7cbdf_0_87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8e0bf7cbdf_0_89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g38e0bf7cbdf_0_89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Include clear recovery SLAs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Require performance reporting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Add audit rights for compliance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Mandate incident notification procedures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Ensure contractual commitment to resilience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Contract includes penalties for missed SLAs.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Vendor must notify breaches within hours.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779" name="Google Shape;779;g38e0bf7cbdf_0_89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8e0bf7cbdf_0_91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g38e0bf7cbdf_0_91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Use alternate suppliers for redundancy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Build logistics contingency routes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Maintain inventory buffers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Diversify across multiple regions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Prepare for varied disruption scenarios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keeps backup suppliers for key materials.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Business maintains alternate cloud storage provider.</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801" name="Google Shape;801;g38e0bf7cbdf_0_91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8e0bf7cbdf_0_93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g38e0bf7cbdf_0_93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Measure performance using SLAs and KPIs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Conduct periodic evaluations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Align metrics with resilience maturity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Track vendor improvement priorities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Detect issues early through monitoring</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reviews supplier scores quarterly.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SOC tracks vendor uptime and incident trends.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816" name="Google Shape;816;g38e0bf7cbdf_0_93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8e0bf7cbdf_0_94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1" name="Google Shape;831;g38e0bf7cbdf_0_94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Share risk updates regularly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Define escalation procedures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Coordinate crisis communication</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Maintain real-time information channels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Enable unified response with vendors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Store alerts supplier about forecast changes.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Vendor shares threat intelligence during attacks.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832" name="Google Shape;832;g38e0bf7cbdf_0_94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8e0bf7cbdf_0_4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38e0bf7cbdf_0_4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Framework integrates people, processes, leadership</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Supports ISO 22301 people resilience domain</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Aligns HR policies with business continuity needs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Links BC and DR to workforce planning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Ensures capability readiness during disruptions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HR updates policies to support remote work during storms.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IT ensures staff coverage for major cyber drills.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06" name="Google Shape;206;g38e0bf7cbdf_0_4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8e0bf7cbdf_0_96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1" name="Google Shape;851;g38e0bf7cbdf_0_96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Conduct post-incident vendor reviews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Update contracts based on findings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Strengthen capability development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Enhance processes with lessons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Adapt to changing risk environments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revises supplier agreements after disruption.</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Update vendor controls after breach assessments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852" name="Google Shape;852;g38e0bf7cbdf_0_96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8e0bf7cbdf_0_99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g38e0bf7cbdf_0_99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Supplier outage halted critical components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Activated alternate suppliers quickly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Rerouted logistics networks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Used inventory buffers effectively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Maintained operational capacity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Factory avoids shutdown by switching suppliers.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Alternate hosting keeps services live after provider outage.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877" name="Google Shape;877;g38e0bf7cbdf_0_99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8e0bf7cbdf_0_100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g38e0bf7cbdf_0_100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Vendor resilience essential for continuity success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Use structured risk assessment and tiering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Build strong governance and contracts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Monitor, test, and improve continuously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Manage dependencies proactively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Business stays functional despite supplier disruption.</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Redundant cloud vendors prevent major downtime.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894" name="Google Shape;894;g38e0bf7cbdf_0_100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38e0bf7cbdf_0_42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9" name="Google Shape;909;g38e0bf7cbdf_0_42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10" name="Google Shape;910;g38e0bf7cbdf_0_42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8e0bf7cbdf_0_117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 name="Google Shape;917;g38e0bf7cbdf_0_117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Workforce adaptability increases internal flexibility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Vendor dependency impacts operational stability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Integration enhances resilience strength</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Collaboration improves continuity planning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Supports DRI certification readiness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Employees cover tasks when supplier delays occur.</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SOC adjusts workflows during vendor outage.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918" name="Google Shape;918;g38e0bf7cbdf_0_117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8e0bf7cbdf_0_118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g38e0bf7cbdf_0_118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35" name="Google Shape;935;g38e0bf7cbdf_0_118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38e0bf7cbdf_0_119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5" name="Google Shape;945;g38e0bf7cbdf_0_119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Employees provide adaptive capability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Enable rapid response through flexibility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Creative solutions reduce disruptions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Empowerment improves incident handling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Communication enables coordinated action</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Staff adapt roles during unexpected surges.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Analysts shift focus rapidly during incident escalation.</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946" name="Google Shape;946;g38e0bf7cbdf_0_119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8e0bf7cbdf_0_121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g38e0bf7cbdf_0_121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Cross-functional capacity supports continuity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Flexible models expand operational options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Clear channels enable fast decisions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Continuous development strengthens adaptability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Supports continuity when staff unavailable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Teams rotate tasks during staff shortages.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Analysts support operations during staffing gaps.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962" name="Google Shape;962;g38e0bf7cbdf_0_121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8e0bf7cbdf_0_122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g38e0bf7cbdf_0_122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Vendors provide essential operational functions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Overreliance increases risk exposure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Dependencies require systematic mapping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Regional concentration creates shared risk</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Integration depth affects recovery capability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Factory halted when sole supplier failed.</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Dependent SaaS vendor outage disrupts internal processes.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976" name="Google Shape;976;g38e0bf7cbdf_0_122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8e0bf7cbdf_0_124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g38e0bf7cbdf_0_124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Workforce adaptability offsets vendor delays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HR and procurement coordinate strategies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Diversified skills support continuity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Strong vendor partnerships enhance stability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Joint planning strengthens resilience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Staff manage orders while supplier recovers.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IT adjusts workflows during vendor downtime.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994" name="Google Shape;994;g38e0bf7cbdf_0_124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8e0bf7cbdf_0_5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38e0bf7cbdf_0_5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Builds workforce versatility across multiple functions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Skill diversification improves adaptability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Coverage assurance reduces downtime risk</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Reduces single points of failure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Preserves knowledge across team members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Bank teller trained to assist customer service during absence.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Cloud engineer covers network operations when needed.</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17" name="Google Shape;217;g38e0bf7cbdf_0_5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8e0bf7cbdf_0_127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Google Shape;1025;g38e0bf7cbdf_0_127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Workforce readiness supports multiple scenarios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HR and operations align recovery targets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Vendors align with shared recovery goals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Contracts include continuity requirements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Crisis teams coordinate across all parties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HR and supplier coordinate staffing changes.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Patching delayed due to vendor coordination.</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026" name="Google Shape;1026;g38e0bf7cbdf_0_127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8e0bf7cbdf_0_129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g38e0bf7cbdf_0_129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Integrate adaptability and dependency management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Shared KPIs align HR and procurement</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Clear authority enables quick decisions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Unified risk oversight improves resilience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Continuous review maintains effectiveness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tracks workforce-vendor metrics monthly.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Governance team aligns vendor controls with cyber policy.</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047" name="Google Shape;1047;g38e0bf7cbdf_0_129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8e0bf7cbdf_0_132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g38e0bf7cbdf_0_132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Silos hinder coordination</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Skill gaps reduce adaptability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Limited vendor visibility increases risk</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Unified governance reduces issues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Testing validates integrated readiness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Teams misaligned during supply disruption.</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Vendor unprepared for cyber incident coordination.</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079" name="Google Shape;1079;g38e0bf7cbdf_0_132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8e0bf7cbdf_0_134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g38e0bf7cbdf_0_134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Workforce flexibility essential for resilience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Vendor alignment strengthens continuity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Governance must unify both elements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Integration supports stronger recovery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Requires continuous improvement cycles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adapts quickly using combined strategies.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IT coordinates with vendors to restore systems.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1096" name="Google Shape;1096;g38e0bf7cbdf_0_134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94a9e633d9_0_32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g394a9e633d9_0_32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112" name="Google Shape;1112;g394a9e633d9_0_32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94a9e633d9_0_16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394a9e633d9_0_16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120" name="Google Shape;1120;g394a9e633d9_0_16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8e0bf7cbdf_0_6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38e0bf7cbdf_0_6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Increases employee engagement and growth</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Improves organizational agility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Strengthens collaboration across functions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Enhances knowledge retention</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Minimizes dependence on individuals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Staff feel motivated learning additional roles.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Security learns operations workflows for joint response.</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31" name="Google Shape;231;g38e0bf7cbdf_0_6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8e0bf7cbdf_0_8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38e0bf7cbdf_0_8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Focus on roles impacting continuity and value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Customer delivery requires uninterrupted staffing</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Compliance roles ensure regulatory adherence</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Financial stability roles maintain essential operations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Continuity-critical tasks need prioritized coverage</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Pharmacy cross-trains staff for prescription fulfillment.</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Backup administrator covers compliance reporting tasks.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56" name="Google Shape;256;g38e0bf7cbdf_0_8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e0bf7cbdf_0_10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38e0bf7cbdf_0_10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Map required competencies for critical roles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Perform skill gap analysis across staff</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Assign mentors and backups strategically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Track readiness through HR systems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Reassess training effectiveness regularly</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Store trains assistant managers for inventory duties.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IT maps recovery tasks and assigns cross-trained backups.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72" name="Google Shape;272;g38e0bf7cbdf_0_10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8e0bf7cbdf_0_13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38e0bf7cbdf_0_13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Ensures leadership continuity during transitions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Identifies potential successors early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Develops talent aligned with organizational needs</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Transfers institutional knowledge effectively</a:t>
            </a:r>
            <a:br>
              <a:rPr lang="en-US" sz="1100">
                <a:latin typeface="Arial"/>
                <a:ea typeface="Arial"/>
                <a:cs typeface="Arial"/>
                <a:sym typeface="Arial"/>
              </a:rPr>
            </a:b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Reduces operational disruption during changes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Example:</a:t>
            </a:r>
            <a:r>
              <a:rPr lang="en-US" sz="1100">
                <a:latin typeface="Arial"/>
                <a:ea typeface="Arial"/>
                <a:cs typeface="Arial"/>
                <a:sym typeface="Arial"/>
              </a:rPr>
              <a:t> Company grooms next manager months before retirement.</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Cyber example:</a:t>
            </a:r>
            <a:r>
              <a:rPr lang="en-US" sz="1100">
                <a:latin typeface="Arial"/>
                <a:ea typeface="Arial"/>
                <a:cs typeface="Arial"/>
                <a:sym typeface="Arial"/>
              </a:rPr>
              <a:t> Senior engineer trains successor before moving roles.</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304" name="Google Shape;304;g38e0bf7cbdf_0_13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1"/>
          <p:cNvSpPr txBox="1"/>
          <p:nvPr>
            <p:ph type="title"/>
          </p:nvPr>
        </p:nvSpPr>
        <p:spPr>
          <a:xfrm>
            <a:off x="609600" y="152718"/>
            <a:ext cx="8013405" cy="72978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1"/>
          <p:cNvSpPr txBox="1"/>
          <p:nvPr>
            <p:ph idx="1" type="body"/>
          </p:nvPr>
        </p:nvSpPr>
        <p:spPr>
          <a:xfrm>
            <a:off x="609600" y="1073889"/>
            <a:ext cx="10160000" cy="50522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0" name="Google Shape;20;p51"/>
          <p:cNvSpPr txBox="1"/>
          <p:nvPr>
            <p:ph idx="11" type="ftr"/>
          </p:nvPr>
        </p:nvSpPr>
        <p:spPr>
          <a:xfrm>
            <a:off x="44302" y="6574155"/>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98" name="Shape 98"/>
        <p:cNvGrpSpPr/>
        <p:nvPr/>
      </p:nvGrpSpPr>
      <p:grpSpPr>
        <a:xfrm>
          <a:off x="0" y="0"/>
          <a:ext cx="0" cy="0"/>
          <a:chOff x="0" y="0"/>
          <a:chExt cx="0" cy="0"/>
        </a:xfrm>
      </p:grpSpPr>
      <p:sp>
        <p:nvSpPr>
          <p:cNvPr id="99" name="Google Shape;99;p60"/>
          <p:cNvSpPr txBox="1"/>
          <p:nvPr>
            <p:ph type="title"/>
          </p:nvPr>
        </p:nvSpPr>
        <p:spPr>
          <a:xfrm>
            <a:off x="4146258" y="240889"/>
            <a:ext cx="6540030"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0"/>
          <p:cNvSpPr txBox="1"/>
          <p:nvPr>
            <p:ph idx="1" type="body"/>
          </p:nvPr>
        </p:nvSpPr>
        <p:spPr>
          <a:xfrm>
            <a:off x="85511" y="5269246"/>
            <a:ext cx="3296044" cy="47019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1" name="Google Shape;101;p60"/>
          <p:cNvSpPr txBox="1"/>
          <p:nvPr>
            <p:ph idx="2" type="body"/>
          </p:nvPr>
        </p:nvSpPr>
        <p:spPr>
          <a:xfrm>
            <a:off x="6790944"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2" name="Google Shape;102;p6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60"/>
          <p:cNvSpPr txBox="1"/>
          <p:nvPr/>
        </p:nvSpPr>
        <p:spPr>
          <a:xfrm>
            <a:off x="640939" y="349776"/>
            <a:ext cx="35053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CONVERSATION:</a:t>
            </a:r>
            <a:endParaRPr b="1" i="0" sz="1800" u="none" cap="none" strike="noStrike">
              <a:solidFill>
                <a:srgbClr val="C00000"/>
              </a:solidFill>
              <a:latin typeface="Arial"/>
              <a:ea typeface="Arial"/>
              <a:cs typeface="Arial"/>
              <a:sym typeface="Arial"/>
            </a:endParaRPr>
          </a:p>
        </p:txBody>
      </p:sp>
      <p:sp>
        <p:nvSpPr>
          <p:cNvPr id="105" name="Google Shape;105;p60"/>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6" name="Google Shape;106;p60"/>
          <p:cNvPicPr preferRelativeResize="0"/>
          <p:nvPr/>
        </p:nvPicPr>
        <p:blipFill rotWithShape="1">
          <a:blip r:embed="rId2">
            <a:alphaModFix/>
          </a:blip>
          <a:srcRect b="53518" l="38540" r="56353" t="36852"/>
          <a:stretch/>
        </p:blipFill>
        <p:spPr>
          <a:xfrm>
            <a:off x="555372" y="4791464"/>
            <a:ext cx="592054" cy="628302"/>
          </a:xfrm>
          <a:prstGeom prst="rect">
            <a:avLst/>
          </a:prstGeom>
          <a:noFill/>
          <a:ln>
            <a:noFill/>
          </a:ln>
        </p:spPr>
      </p:pic>
      <p:sp>
        <p:nvSpPr>
          <p:cNvPr id="107" name="Google Shape;107;p60"/>
          <p:cNvSpPr txBox="1"/>
          <p:nvPr>
            <p:ph idx="3" type="body"/>
          </p:nvPr>
        </p:nvSpPr>
        <p:spPr>
          <a:xfrm>
            <a:off x="2280071"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6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6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61"/>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6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6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6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6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 name="Shape 117"/>
        <p:cNvGrpSpPr/>
        <p:nvPr/>
      </p:nvGrpSpPr>
      <p:grpSpPr>
        <a:xfrm>
          <a:off x="0" y="0"/>
          <a:ext cx="0" cy="0"/>
          <a:chOff x="0" y="0"/>
          <a:chExt cx="0" cy="0"/>
        </a:xfrm>
      </p:grpSpPr>
      <p:sp>
        <p:nvSpPr>
          <p:cNvPr id="118" name="Google Shape;118;p63"/>
          <p:cNvSpPr txBox="1"/>
          <p:nvPr>
            <p:ph idx="1" type="body"/>
          </p:nvPr>
        </p:nvSpPr>
        <p:spPr>
          <a:xfrm>
            <a:off x="4766733" y="1600200"/>
            <a:ext cx="6815667"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40"/>
              </a:spcBef>
              <a:spcAft>
                <a:spcPts val="0"/>
              </a:spcAft>
              <a:buClr>
                <a:schemeClr val="dk1"/>
              </a:buClr>
              <a:buSzPts val="3200"/>
              <a:buNone/>
              <a:defRPr sz="3200"/>
            </a:lvl1pPr>
            <a:lvl2pPr indent="-406400" lvl="1" marL="914400" algn="l">
              <a:lnSpc>
                <a:spcPct val="100000"/>
              </a:lnSpc>
              <a:spcBef>
                <a:spcPts val="600"/>
              </a:spcBef>
              <a:spcAft>
                <a:spcPts val="0"/>
              </a:spcAft>
              <a:buSzPts val="280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19" name="Google Shape;119;p63"/>
          <p:cNvSpPr txBox="1"/>
          <p:nvPr>
            <p:ph idx="2" type="body"/>
          </p:nvPr>
        </p:nvSpPr>
        <p:spPr>
          <a:xfrm>
            <a:off x="609601" y="1600200"/>
            <a:ext cx="4011084"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0" name="Google Shape;120;p63"/>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6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6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23" name="Google Shape;123;p6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4" name="Shape 124"/>
        <p:cNvGrpSpPr/>
        <p:nvPr/>
      </p:nvGrpSpPr>
      <p:grpSpPr>
        <a:xfrm>
          <a:off x="0" y="0"/>
          <a:ext cx="0" cy="0"/>
          <a:chOff x="0" y="0"/>
          <a:chExt cx="0" cy="0"/>
        </a:xfrm>
      </p:grpSpPr>
      <p:sp>
        <p:nvSpPr>
          <p:cNvPr id="125" name="Google Shape;125;p64"/>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64"/>
          <p:cNvSpPr/>
          <p:nvPr>
            <p:ph idx="2" type="pic"/>
          </p:nvPr>
        </p:nvSpPr>
        <p:spPr>
          <a:xfrm>
            <a:off x="0" y="106680"/>
            <a:ext cx="12001169" cy="4846320"/>
          </a:xfrm>
          <a:prstGeom prst="rect">
            <a:avLst/>
          </a:prstGeom>
          <a:solidFill>
            <a:srgbClr val="BFBFBF"/>
          </a:solidFill>
          <a:ln>
            <a:noFill/>
          </a:ln>
        </p:spPr>
      </p:sp>
      <p:sp>
        <p:nvSpPr>
          <p:cNvPr id="127" name="Google Shape;127;p64"/>
          <p:cNvSpPr txBox="1"/>
          <p:nvPr>
            <p:ph idx="1" type="body"/>
          </p:nvPr>
        </p:nvSpPr>
        <p:spPr>
          <a:xfrm>
            <a:off x="609600" y="5715000"/>
            <a:ext cx="10871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8" name="Google Shape;128;p6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6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6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31" name="Google Shape;131;p64"/>
          <p:cNvSpPr txBox="1"/>
          <p:nvPr>
            <p:ph type="title"/>
          </p:nvPr>
        </p:nvSpPr>
        <p:spPr>
          <a:xfrm>
            <a:off x="609600" y="4953000"/>
            <a:ext cx="10871200" cy="7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64"/>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6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5"/>
          <p:cNvSpPr txBox="1"/>
          <p:nvPr>
            <p:ph idx="1" type="body"/>
          </p:nvPr>
        </p:nvSpPr>
        <p:spPr>
          <a:xfrm rot="5400000">
            <a:off x="3502818" y="-1140618"/>
            <a:ext cx="4373563" cy="10160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36" name="Google Shape;136;p65"/>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6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66"/>
          <p:cNvSpPr txBox="1"/>
          <p:nvPr>
            <p:ph type="title"/>
          </p:nvPr>
        </p:nvSpPr>
        <p:spPr>
          <a:xfrm rot="5400000">
            <a:off x="7285038" y="1828802"/>
            <a:ext cx="5851525" cy="2743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66"/>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2" name="Google Shape;142;p6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6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6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45" name="Shape 145"/>
        <p:cNvGrpSpPr/>
        <p:nvPr/>
      </p:nvGrpSpPr>
      <p:grpSpPr>
        <a:xfrm>
          <a:off x="0" y="0"/>
          <a:ext cx="0" cy="0"/>
          <a:chOff x="0" y="0"/>
          <a:chExt cx="0" cy="0"/>
        </a:xfrm>
      </p:grpSpPr>
      <p:sp>
        <p:nvSpPr>
          <p:cNvPr id="146" name="Google Shape;146;p67"/>
          <p:cNvSpPr/>
          <p:nvPr/>
        </p:nvSpPr>
        <p:spPr>
          <a:xfrm>
            <a:off x="0" y="0"/>
            <a:ext cx="11292840" cy="6858000"/>
          </a:xfrm>
          <a:prstGeom prst="rect">
            <a:avLst/>
          </a:prstGeom>
          <a:solidFill>
            <a:srgbClr val="3F3F3F"/>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67"/>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00"/>
              </a:buClr>
              <a:buSzPts val="6600"/>
              <a:buFont typeface="Arial Black"/>
              <a:buNone/>
              <a:defRPr b="0" sz="6600">
                <a:solidFill>
                  <a:srgbClr val="FFFF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67"/>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40"/>
              </a:spcBef>
              <a:spcAft>
                <a:spcPts val="0"/>
              </a:spcAft>
              <a:buClr>
                <a:srgbClr val="595959"/>
              </a:buClr>
              <a:buSzPts val="2200"/>
              <a:buNone/>
              <a:defRPr sz="2200">
                <a:solidFill>
                  <a:srgbClr val="595959"/>
                </a:solidFill>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149" name="Google Shape;149;p67"/>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6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2" name="Google Shape;152;p67"/>
          <p:cNvSpPr txBox="1"/>
          <p:nvPr>
            <p:ph idx="2" type="body"/>
          </p:nvPr>
        </p:nvSpPr>
        <p:spPr>
          <a:xfrm>
            <a:off x="0" y="0"/>
            <a:ext cx="2648049" cy="1745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
  <p:cSld name="5_Comparison">
    <p:spTree>
      <p:nvGrpSpPr>
        <p:cNvPr id="153" name="Shape 153"/>
        <p:cNvGrpSpPr/>
        <p:nvPr/>
      </p:nvGrpSpPr>
      <p:grpSpPr>
        <a:xfrm>
          <a:off x="0" y="0"/>
          <a:ext cx="0" cy="0"/>
          <a:chOff x="0" y="0"/>
          <a:chExt cx="0" cy="0"/>
        </a:xfrm>
      </p:grpSpPr>
      <p:sp>
        <p:nvSpPr>
          <p:cNvPr id="154" name="Google Shape;154;p68"/>
          <p:cNvSpPr/>
          <p:nvPr/>
        </p:nvSpPr>
        <p:spPr>
          <a:xfrm>
            <a:off x="0" y="0"/>
            <a:ext cx="12192000" cy="6858000"/>
          </a:xfrm>
          <a:prstGeom prst="rect">
            <a:avLst/>
          </a:prstGeom>
          <a:solidFill>
            <a:srgbClr val="595959"/>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68"/>
          <p:cNvSpPr/>
          <p:nvPr/>
        </p:nvSpPr>
        <p:spPr>
          <a:xfrm>
            <a:off x="0" y="0"/>
            <a:ext cx="12192000" cy="1500390"/>
          </a:xfrm>
          <a:prstGeom prst="rect">
            <a:avLst/>
          </a:prstGeom>
          <a:solidFill>
            <a:srgbClr val="262626"/>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p68"/>
          <p:cNvSpPr txBox="1"/>
          <p:nvPr>
            <p:ph type="title"/>
          </p:nvPr>
        </p:nvSpPr>
        <p:spPr>
          <a:xfrm>
            <a:off x="95681" y="87414"/>
            <a:ext cx="7762858" cy="94044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33CC33"/>
              </a:buClr>
              <a:buSzPts val="4000"/>
              <a:buFont typeface="Arial Black"/>
              <a:buNone/>
              <a:defRPr sz="4000">
                <a:solidFill>
                  <a:srgbClr val="33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68"/>
          <p:cNvSpPr txBox="1"/>
          <p:nvPr>
            <p:ph idx="1" type="body"/>
          </p:nvPr>
        </p:nvSpPr>
        <p:spPr>
          <a:xfrm>
            <a:off x="1261872" y="1713655"/>
            <a:ext cx="4480560" cy="445854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rgbClr val="D8D8D8"/>
              </a:buClr>
              <a:buSzPts val="1800"/>
              <a:buNone/>
              <a:defRPr sz="1800">
                <a:solidFill>
                  <a:srgbClr val="D8D8D8"/>
                </a:solidFill>
              </a:defRPr>
            </a:lvl1pPr>
            <a:lvl2pPr indent="-330200" lvl="1" marL="914400" algn="l">
              <a:lnSpc>
                <a:spcPct val="100000"/>
              </a:lnSpc>
              <a:spcBef>
                <a:spcPts val="600"/>
              </a:spcBef>
              <a:spcAft>
                <a:spcPts val="0"/>
              </a:spcAft>
              <a:buSzPts val="1600"/>
              <a:buChar char="•"/>
              <a:defRPr sz="1600">
                <a:solidFill>
                  <a:srgbClr val="D8D8D8"/>
                </a:solidFill>
              </a:defRPr>
            </a:lvl2pPr>
            <a:lvl3pPr indent="-317500" lvl="2" marL="1371600" algn="l">
              <a:lnSpc>
                <a:spcPct val="100000"/>
              </a:lnSpc>
              <a:spcBef>
                <a:spcPts val="280"/>
              </a:spcBef>
              <a:spcAft>
                <a:spcPts val="0"/>
              </a:spcAft>
              <a:buSzPts val="1400"/>
              <a:buChar char="•"/>
              <a:defRPr sz="1400">
                <a:solidFill>
                  <a:srgbClr val="D8D8D8"/>
                </a:solidFill>
              </a:defRPr>
            </a:lvl3pPr>
            <a:lvl4pPr indent="-317500" lvl="3" marL="1828800" algn="l">
              <a:lnSpc>
                <a:spcPct val="100000"/>
              </a:lnSpc>
              <a:spcBef>
                <a:spcPts val="280"/>
              </a:spcBef>
              <a:spcAft>
                <a:spcPts val="0"/>
              </a:spcAft>
              <a:buSzPts val="1400"/>
              <a:buChar char="•"/>
              <a:defRPr sz="1400">
                <a:solidFill>
                  <a:srgbClr val="D8D8D8"/>
                </a:solidFill>
              </a:defRPr>
            </a:lvl4pPr>
            <a:lvl5pPr indent="-317500" lvl="4" marL="2286000" algn="l">
              <a:lnSpc>
                <a:spcPct val="100000"/>
              </a:lnSpc>
              <a:spcBef>
                <a:spcPts val="280"/>
              </a:spcBef>
              <a:spcAft>
                <a:spcPts val="0"/>
              </a:spcAft>
              <a:buSzPts val="1400"/>
              <a:buChar char="•"/>
              <a:defRPr sz="1400">
                <a:solidFill>
                  <a:srgbClr val="D8D8D8"/>
                </a:solidFill>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8" name="Google Shape;158;p68"/>
          <p:cNvSpPr txBox="1"/>
          <p:nvPr>
            <p:ph idx="2" type="body"/>
          </p:nvPr>
        </p:nvSpPr>
        <p:spPr>
          <a:xfrm>
            <a:off x="6126480" y="1713655"/>
            <a:ext cx="4480560" cy="445854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b="1" sz="1400">
                <a:solidFill>
                  <a:schemeClr val="dk1"/>
                </a:solidFill>
                <a:latin typeface="Courier New"/>
                <a:ea typeface="Courier New"/>
                <a:cs typeface="Courier New"/>
                <a:sym typeface="Courier New"/>
              </a:defRPr>
            </a:lvl1pPr>
            <a:lvl2pPr indent="-304800" lvl="1" marL="914400" algn="l">
              <a:lnSpc>
                <a:spcPct val="100000"/>
              </a:lnSpc>
              <a:spcBef>
                <a:spcPts val="600"/>
              </a:spcBef>
              <a:spcAft>
                <a:spcPts val="0"/>
              </a:spcAft>
              <a:buSzPts val="1200"/>
              <a:buChar char="•"/>
              <a:defRPr b="1" sz="1200">
                <a:solidFill>
                  <a:schemeClr val="dk1"/>
                </a:solidFill>
                <a:latin typeface="Courier New"/>
                <a:ea typeface="Courier New"/>
                <a:cs typeface="Courier New"/>
                <a:sym typeface="Courier New"/>
              </a:defRPr>
            </a:lvl2pPr>
            <a:lvl3pPr indent="-298450" lvl="2" marL="13716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3pPr>
            <a:lvl4pPr indent="-298450" lvl="3" marL="18288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4pPr>
            <a:lvl5pPr indent="-298450" lvl="4" marL="22860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9" name="Google Shape;159;p68"/>
          <p:cNvSpPr txBox="1"/>
          <p:nvPr>
            <p:ph idx="12" type="sldNum"/>
          </p:nvPr>
        </p:nvSpPr>
        <p:spPr>
          <a:xfrm>
            <a:off x="10378440" y="6385465"/>
            <a:ext cx="914400" cy="5937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2" name="Shape 22"/>
        <p:cNvGrpSpPr/>
        <p:nvPr/>
      </p:nvGrpSpPr>
      <p:grpSpPr>
        <a:xfrm>
          <a:off x="0" y="0"/>
          <a:ext cx="0" cy="0"/>
          <a:chOff x="0" y="0"/>
          <a:chExt cx="0" cy="0"/>
        </a:xfrm>
      </p:grpSpPr>
      <p:sp>
        <p:nvSpPr>
          <p:cNvPr id="23" name="Google Shape;23;p52"/>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26" name="Google Shape;26;p52"/>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27" name="Google Shape;27;p52"/>
          <p:cNvSpPr txBox="1"/>
          <p:nvPr>
            <p:ph idx="1" type="body"/>
          </p:nvPr>
        </p:nvSpPr>
        <p:spPr>
          <a:xfrm>
            <a:off x="4254366"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 name="Google Shape;28;p52"/>
          <p:cNvSpPr txBox="1"/>
          <p:nvPr>
            <p:ph idx="2" type="body"/>
          </p:nvPr>
        </p:nvSpPr>
        <p:spPr>
          <a:xfrm>
            <a:off x="4267200"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9" name="Google Shape;29;p52"/>
          <p:cNvSpPr txBox="1"/>
          <p:nvPr>
            <p:ph idx="3" type="body"/>
          </p:nvPr>
        </p:nvSpPr>
        <p:spPr>
          <a:xfrm>
            <a:off x="1821843"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0" name="Google Shape;30;p52"/>
          <p:cNvSpPr txBox="1"/>
          <p:nvPr>
            <p:ph idx="4" type="body"/>
          </p:nvPr>
        </p:nvSpPr>
        <p:spPr>
          <a:xfrm>
            <a:off x="1834677"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1" name="Google Shape;31;p52"/>
          <p:cNvSpPr txBox="1"/>
          <p:nvPr>
            <p:ph idx="5" type="body"/>
          </p:nvPr>
        </p:nvSpPr>
        <p:spPr>
          <a:xfrm>
            <a:off x="9195864"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2" name="Google Shape;32;p52"/>
          <p:cNvSpPr txBox="1"/>
          <p:nvPr>
            <p:ph idx="6" type="body"/>
          </p:nvPr>
        </p:nvSpPr>
        <p:spPr>
          <a:xfrm>
            <a:off x="9208698"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3" name="Google Shape;33;p52"/>
          <p:cNvSpPr txBox="1"/>
          <p:nvPr>
            <p:ph idx="7" type="body"/>
          </p:nvPr>
        </p:nvSpPr>
        <p:spPr>
          <a:xfrm>
            <a:off x="6763341"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4" name="Google Shape;34;p52"/>
          <p:cNvSpPr txBox="1"/>
          <p:nvPr>
            <p:ph idx="8" type="body"/>
          </p:nvPr>
        </p:nvSpPr>
        <p:spPr>
          <a:xfrm>
            <a:off x="6776175"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35" name="Shape 35"/>
        <p:cNvGrpSpPr/>
        <p:nvPr/>
      </p:nvGrpSpPr>
      <p:grpSpPr>
        <a:xfrm>
          <a:off x="0" y="0"/>
          <a:ext cx="0" cy="0"/>
          <a:chOff x="0" y="0"/>
          <a:chExt cx="0" cy="0"/>
        </a:xfrm>
      </p:grpSpPr>
      <p:sp>
        <p:nvSpPr>
          <p:cNvPr id="36" name="Google Shape;36;p53"/>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3"/>
          <p:cNvSpPr txBox="1"/>
          <p:nvPr>
            <p:ph idx="1" type="body"/>
          </p:nvPr>
        </p:nvSpPr>
        <p:spPr>
          <a:xfrm>
            <a:off x="217424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 name="Google Shape;38;p53"/>
          <p:cNvSpPr txBox="1"/>
          <p:nvPr>
            <p:ph idx="2" type="body"/>
          </p:nvPr>
        </p:nvSpPr>
        <p:spPr>
          <a:xfrm>
            <a:off x="678688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9" name="Google Shape;39;p5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41" name="Google Shape;41;p53"/>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42" name="Google Shape;42;p53"/>
          <p:cNvSpPr txBox="1"/>
          <p:nvPr>
            <p:ph idx="3" type="body"/>
          </p:nvPr>
        </p:nvSpPr>
        <p:spPr>
          <a:xfrm>
            <a:off x="217424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3" name="Google Shape;43;p53"/>
          <p:cNvSpPr txBox="1"/>
          <p:nvPr>
            <p:ph idx="4" type="body"/>
          </p:nvPr>
        </p:nvSpPr>
        <p:spPr>
          <a:xfrm>
            <a:off x="678688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4" name="Shape 44"/>
        <p:cNvGrpSpPr/>
        <p:nvPr/>
      </p:nvGrpSpPr>
      <p:grpSpPr>
        <a:xfrm>
          <a:off x="0" y="0"/>
          <a:ext cx="0" cy="0"/>
          <a:chOff x="0" y="0"/>
          <a:chExt cx="0" cy="0"/>
        </a:xfrm>
      </p:grpSpPr>
      <p:sp>
        <p:nvSpPr>
          <p:cNvPr id="45" name="Google Shape;45;p5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4"/>
          <p:cNvSpPr txBox="1"/>
          <p:nvPr>
            <p:ph idx="1" type="body"/>
          </p:nvPr>
        </p:nvSpPr>
        <p:spPr>
          <a:xfrm>
            <a:off x="217424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7" name="Google Shape;47;p54"/>
          <p:cNvSpPr txBox="1"/>
          <p:nvPr>
            <p:ph idx="2" type="body"/>
          </p:nvPr>
        </p:nvSpPr>
        <p:spPr>
          <a:xfrm>
            <a:off x="678688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 name="Google Shape;48;p5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51" name="Google Shape;51;p54"/>
          <p:cNvCxnSpPr/>
          <p:nvPr/>
        </p:nvCxnSpPr>
        <p:spPr>
          <a:xfrm>
            <a:off x="6663350" y="1656784"/>
            <a:ext cx="0" cy="4443979"/>
          </a:xfrm>
          <a:prstGeom prst="straightConnector1">
            <a:avLst/>
          </a:prstGeom>
          <a:noFill/>
          <a:ln cap="flat" cmpd="sng" w="9525">
            <a:solidFill>
              <a:srgbClr val="9C1D2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52" name="Shape 52"/>
        <p:cNvGrpSpPr/>
        <p:nvPr/>
      </p:nvGrpSpPr>
      <p:grpSpPr>
        <a:xfrm>
          <a:off x="0" y="0"/>
          <a:ext cx="0" cy="0"/>
          <a:chOff x="0" y="0"/>
          <a:chExt cx="0" cy="0"/>
        </a:xfrm>
      </p:grpSpPr>
      <p:sp>
        <p:nvSpPr>
          <p:cNvPr id="53" name="Google Shape;53;p55"/>
          <p:cNvSpPr/>
          <p:nvPr/>
        </p:nvSpPr>
        <p:spPr>
          <a:xfrm>
            <a:off x="10015040" y="4042913"/>
            <a:ext cx="1991430" cy="2820838"/>
          </a:xfrm>
          <a:prstGeom prst="rect">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 name="Google Shape;54;p55"/>
          <p:cNvSpPr txBox="1"/>
          <p:nvPr>
            <p:ph type="title"/>
          </p:nvPr>
        </p:nvSpPr>
        <p:spPr>
          <a:xfrm>
            <a:off x="2947924" y="240889"/>
            <a:ext cx="7738364"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5"/>
          <p:cNvSpPr txBox="1"/>
          <p:nvPr>
            <p:ph idx="1" type="body"/>
          </p:nvPr>
        </p:nvSpPr>
        <p:spPr>
          <a:xfrm>
            <a:off x="10346067" y="5015134"/>
            <a:ext cx="1906548" cy="79013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6" name="Google Shape;56;p55"/>
          <p:cNvSpPr txBox="1"/>
          <p:nvPr>
            <p:ph idx="2" type="body"/>
          </p:nvPr>
        </p:nvSpPr>
        <p:spPr>
          <a:xfrm>
            <a:off x="640938" y="1401845"/>
            <a:ext cx="10539125" cy="19980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7" name="Google Shape;57;p5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55"/>
          <p:cNvSpPr txBox="1"/>
          <p:nvPr/>
        </p:nvSpPr>
        <p:spPr>
          <a:xfrm>
            <a:off x="640939" y="349776"/>
            <a:ext cx="226696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POP QUIZ:</a:t>
            </a:r>
            <a:endParaRPr b="1" i="0" sz="1800" u="none" cap="none" strike="noStrike">
              <a:solidFill>
                <a:srgbClr val="C00000"/>
              </a:solidFill>
              <a:latin typeface="Arial"/>
              <a:ea typeface="Arial"/>
              <a:cs typeface="Arial"/>
              <a:sym typeface="Arial"/>
            </a:endParaRPr>
          </a:p>
        </p:txBody>
      </p:sp>
      <p:sp>
        <p:nvSpPr>
          <p:cNvPr id="60" name="Google Shape;60;p55"/>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1" name="Google Shape;61;p55"/>
          <p:cNvPicPr preferRelativeResize="0"/>
          <p:nvPr/>
        </p:nvPicPr>
        <p:blipFill rotWithShape="1">
          <a:blip r:embed="rId2">
            <a:alphaModFix/>
          </a:blip>
          <a:srcRect b="53518" l="38540" r="56353" t="36852"/>
          <a:stretch/>
        </p:blipFill>
        <p:spPr>
          <a:xfrm>
            <a:off x="10572882" y="4681721"/>
            <a:ext cx="788399" cy="836668"/>
          </a:xfrm>
          <a:prstGeom prst="rect">
            <a:avLst/>
          </a:prstGeom>
          <a:noFill/>
          <a:ln>
            <a:noFill/>
          </a:ln>
        </p:spPr>
      </p:pic>
      <p:pic>
        <p:nvPicPr>
          <p:cNvPr descr="A group of people in a room&#10;&#10;Description automatically generated" id="62" name="Google Shape;62;p55"/>
          <p:cNvPicPr preferRelativeResize="0"/>
          <p:nvPr/>
        </p:nvPicPr>
        <p:blipFill rotWithShape="1">
          <a:blip r:embed="rId3">
            <a:alphaModFix/>
          </a:blip>
          <a:srcRect b="2618" l="0" r="0" t="22280"/>
          <a:stretch/>
        </p:blipFill>
        <p:spPr>
          <a:xfrm>
            <a:off x="0" y="4037162"/>
            <a:ext cx="10029645" cy="28208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3" name="Shape 63"/>
        <p:cNvGrpSpPr/>
        <p:nvPr/>
      </p:nvGrpSpPr>
      <p:grpSpPr>
        <a:xfrm>
          <a:off x="0" y="0"/>
          <a:ext cx="0" cy="0"/>
          <a:chOff x="0" y="0"/>
          <a:chExt cx="0" cy="0"/>
        </a:xfrm>
      </p:grpSpPr>
      <p:sp>
        <p:nvSpPr>
          <p:cNvPr id="64" name="Google Shape;64;p56"/>
          <p:cNvSpPr txBox="1"/>
          <p:nvPr>
            <p:ph type="ctrTitle"/>
          </p:nvPr>
        </p:nvSpPr>
        <p:spPr>
          <a:xfrm>
            <a:off x="609600" y="228601"/>
            <a:ext cx="10363200" cy="457199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6"/>
          <p:cNvSpPr txBox="1"/>
          <p:nvPr>
            <p:ph idx="1" type="subTitle"/>
          </p:nvPr>
        </p:nvSpPr>
        <p:spPr>
          <a:xfrm>
            <a:off x="609600" y="4800600"/>
            <a:ext cx="9144000" cy="914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lnSpc>
                <a:spcPct val="100000"/>
              </a:lnSpc>
              <a:spcBef>
                <a:spcPts val="600"/>
              </a:spcBef>
              <a:spcAft>
                <a:spcPts val="0"/>
              </a:spcAft>
              <a:buSzPts val="20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360"/>
              </a:spcBef>
              <a:spcAft>
                <a:spcPts val="0"/>
              </a:spcAft>
              <a:buSzPts val="1800"/>
              <a:buNone/>
              <a:defRPr>
                <a:solidFill>
                  <a:srgbClr val="888888"/>
                </a:solidFill>
              </a:defRPr>
            </a:lvl4pPr>
            <a:lvl5pPr lvl="4" algn="ctr">
              <a:lnSpc>
                <a:spcPct val="100000"/>
              </a:lnSpc>
              <a:spcBef>
                <a:spcPts val="360"/>
              </a:spcBef>
              <a:spcAft>
                <a:spcPts val="0"/>
              </a:spcAft>
              <a:buSzPts val="1800"/>
              <a:buNone/>
              <a:defRPr>
                <a:solidFill>
                  <a:srgbClr val="888888"/>
                </a:solidFill>
              </a:defRPr>
            </a:lvl5pPr>
            <a:lvl6pPr lvl="5" algn="ctr">
              <a:lnSpc>
                <a:spcPct val="100000"/>
              </a:lnSpc>
              <a:spcBef>
                <a:spcPts val="320"/>
              </a:spcBef>
              <a:spcAft>
                <a:spcPts val="0"/>
              </a:spcAft>
              <a:buSzPts val="1600"/>
              <a:buNone/>
              <a:defRPr>
                <a:solidFill>
                  <a:srgbClr val="888888"/>
                </a:solidFill>
              </a:defRPr>
            </a:lvl6pPr>
            <a:lvl7pPr lvl="6" algn="ctr">
              <a:lnSpc>
                <a:spcPct val="100000"/>
              </a:lnSpc>
              <a:spcBef>
                <a:spcPts val="320"/>
              </a:spcBef>
              <a:spcAft>
                <a:spcPts val="0"/>
              </a:spcAft>
              <a:buSzPts val="1600"/>
              <a:buNone/>
              <a:defRPr>
                <a:solidFill>
                  <a:srgbClr val="888888"/>
                </a:solidFill>
              </a:defRPr>
            </a:lvl7pPr>
            <a:lvl8pPr lvl="7" algn="ctr">
              <a:lnSpc>
                <a:spcPct val="100000"/>
              </a:lnSpc>
              <a:spcBef>
                <a:spcPts val="320"/>
              </a:spcBef>
              <a:spcAft>
                <a:spcPts val="0"/>
              </a:spcAft>
              <a:buSzPts val="1600"/>
              <a:buNone/>
              <a:defRPr>
                <a:solidFill>
                  <a:srgbClr val="888888"/>
                </a:solidFill>
              </a:defRPr>
            </a:lvl8pPr>
            <a:lvl9pPr lvl="8" algn="ctr">
              <a:lnSpc>
                <a:spcPct val="100000"/>
              </a:lnSpc>
              <a:spcBef>
                <a:spcPts val="320"/>
              </a:spcBef>
              <a:spcAft>
                <a:spcPts val="0"/>
              </a:spcAft>
              <a:buSzPts val="1600"/>
              <a:buNone/>
              <a:defRPr>
                <a:solidFill>
                  <a:srgbClr val="888888"/>
                </a:solidFill>
              </a:defRPr>
            </a:lvl9pPr>
          </a:lstStyle>
          <a:p/>
        </p:txBody>
      </p:sp>
      <p:sp>
        <p:nvSpPr>
          <p:cNvPr id="66" name="Google Shape;66;p5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6"/>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56"/>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5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1" name="Shape 71"/>
        <p:cNvGrpSpPr/>
        <p:nvPr/>
      </p:nvGrpSpPr>
      <p:grpSpPr>
        <a:xfrm>
          <a:off x="0" y="0"/>
          <a:ext cx="0" cy="0"/>
          <a:chOff x="0" y="0"/>
          <a:chExt cx="0" cy="0"/>
        </a:xfrm>
      </p:grpSpPr>
      <p:sp>
        <p:nvSpPr>
          <p:cNvPr id="72" name="Google Shape;72;p57"/>
          <p:cNvSpPr txBox="1"/>
          <p:nvPr>
            <p:ph type="title"/>
          </p:nvPr>
        </p:nvSpPr>
        <p:spPr>
          <a:xfrm>
            <a:off x="2004828" y="152718"/>
            <a:ext cx="6427971" cy="8148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5" name="Google Shape;75;p57"/>
          <p:cNvSpPr txBox="1"/>
          <p:nvPr>
            <p:ph idx="1" type="body"/>
          </p:nvPr>
        </p:nvSpPr>
        <p:spPr>
          <a:xfrm>
            <a:off x="6394027" y="1300130"/>
            <a:ext cx="4514978" cy="47226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6" name="Google Shape;76;p57"/>
          <p:cNvSpPr txBox="1"/>
          <p:nvPr/>
        </p:nvSpPr>
        <p:spPr>
          <a:xfrm>
            <a:off x="609599" y="331458"/>
            <a:ext cx="10491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LAB:</a:t>
            </a:r>
            <a:endParaRPr b="1" i="0" sz="1800" u="none" cap="none" strike="noStrike">
              <a:solidFill>
                <a:srgbClr val="C00000"/>
              </a:solidFill>
              <a:latin typeface="Arial"/>
              <a:ea typeface="Arial"/>
              <a:cs typeface="Arial"/>
              <a:sym typeface="Arial"/>
            </a:endParaRPr>
          </a:p>
        </p:txBody>
      </p:sp>
      <p:sp>
        <p:nvSpPr>
          <p:cNvPr id="77" name="Google Shape;77;p57"/>
          <p:cNvSpPr txBox="1"/>
          <p:nvPr/>
        </p:nvSpPr>
        <p:spPr>
          <a:xfrm>
            <a:off x="6822558" y="6492876"/>
            <a:ext cx="4572000" cy="2838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Arial"/>
                <a:ea typeface="Arial"/>
                <a:cs typeface="Arial"/>
                <a:sym typeface="Arial"/>
              </a:rPr>
              <a:t>Practice makes perfect.</a:t>
            </a:r>
            <a:endParaRPr b="1" i="0" sz="1050" u="none" cap="none" strike="noStrike">
              <a:solidFill>
                <a:schemeClr val="dk1"/>
              </a:solidFill>
              <a:latin typeface="Arial"/>
              <a:ea typeface="Arial"/>
              <a:cs typeface="Arial"/>
              <a:sym typeface="Arial"/>
            </a:endParaRPr>
          </a:p>
        </p:txBody>
      </p:sp>
      <p:sp>
        <p:nvSpPr>
          <p:cNvPr id="78" name="Google Shape;78;p57"/>
          <p:cNvSpPr/>
          <p:nvPr/>
        </p:nvSpPr>
        <p:spPr>
          <a:xfrm>
            <a:off x="12006470" y="1300130"/>
            <a:ext cx="185530" cy="5557870"/>
          </a:xfrm>
          <a:prstGeom prst="rect">
            <a:avLst/>
          </a:prstGeom>
          <a:solidFill>
            <a:srgbClr val="0074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9" name="Google Shape;79;p57"/>
          <p:cNvPicPr preferRelativeResize="0"/>
          <p:nvPr/>
        </p:nvPicPr>
        <p:blipFill rotWithShape="1">
          <a:blip r:embed="rId2">
            <a:alphaModFix/>
          </a:blip>
          <a:srcRect b="53518" l="38540" r="56353" t="36852"/>
          <a:stretch/>
        </p:blipFill>
        <p:spPr>
          <a:xfrm>
            <a:off x="774843" y="5050793"/>
            <a:ext cx="788399" cy="836668"/>
          </a:xfrm>
          <a:prstGeom prst="rect">
            <a:avLst/>
          </a:prstGeom>
          <a:noFill/>
          <a:ln>
            <a:noFill/>
          </a:ln>
        </p:spPr>
      </p:pic>
      <p:pic>
        <p:nvPicPr>
          <p:cNvPr id="80" name="Google Shape;80;p57"/>
          <p:cNvPicPr preferRelativeResize="0"/>
          <p:nvPr/>
        </p:nvPicPr>
        <p:blipFill rotWithShape="1">
          <a:blip r:embed="rId3">
            <a:alphaModFix/>
          </a:blip>
          <a:srcRect b="0" l="20773" r="22685" t="0"/>
          <a:stretch/>
        </p:blipFill>
        <p:spPr>
          <a:xfrm>
            <a:off x="2172782" y="1300130"/>
            <a:ext cx="4012234" cy="4722628"/>
          </a:xfrm>
          <a:prstGeom prst="rect">
            <a:avLst/>
          </a:prstGeom>
          <a:noFill/>
          <a:ln>
            <a:noFill/>
          </a:ln>
        </p:spPr>
      </p:pic>
      <p:sp>
        <p:nvSpPr>
          <p:cNvPr id="81" name="Google Shape;81;p57"/>
          <p:cNvSpPr txBox="1"/>
          <p:nvPr>
            <p:ph idx="2" type="body"/>
          </p:nvPr>
        </p:nvSpPr>
        <p:spPr>
          <a:xfrm>
            <a:off x="583496" y="5887647"/>
            <a:ext cx="1168536" cy="24953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 name="Google Shape;82;p57"/>
          <p:cNvSpPr txBox="1"/>
          <p:nvPr/>
        </p:nvSpPr>
        <p:spPr>
          <a:xfrm>
            <a:off x="9853713" y="152718"/>
            <a:ext cx="1913061" cy="52322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LABS AT THE BACK OF THE BOOK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58"/>
          <p:cNvSpPr txBox="1"/>
          <p:nvPr>
            <p:ph type="title"/>
          </p:nvPr>
        </p:nvSpPr>
        <p:spPr>
          <a:xfrm>
            <a:off x="609600" y="1447801"/>
            <a:ext cx="10363200" cy="432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b="0" sz="88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8"/>
          <p:cNvSpPr txBox="1"/>
          <p:nvPr>
            <p:ph idx="1" type="body"/>
          </p:nvPr>
        </p:nvSpPr>
        <p:spPr>
          <a:xfrm>
            <a:off x="609600" y="228601"/>
            <a:ext cx="10363200" cy="10668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2"/>
              </a:buClr>
              <a:buSzPts val="2000"/>
              <a:buNone/>
              <a:defRPr b="0" sz="2000" cap="none">
                <a:solidFill>
                  <a:schemeClr val="dk2"/>
                </a:solidFill>
                <a:latin typeface="Arial Black"/>
                <a:ea typeface="Arial Black"/>
                <a:cs typeface="Arial Black"/>
                <a:sym typeface="Arial Black"/>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86" name="Google Shape;86;p58"/>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8" name="Google Shape;88;p58"/>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5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600"/>
              <a:buFont typeface="Arial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9"/>
          <p:cNvSpPr txBox="1"/>
          <p:nvPr>
            <p:ph idx="1" type="body"/>
          </p:nvPr>
        </p:nvSpPr>
        <p:spPr>
          <a:xfrm>
            <a:off x="2170176"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2" name="Google Shape;92;p59"/>
          <p:cNvSpPr txBox="1"/>
          <p:nvPr>
            <p:ph idx="2" type="body"/>
          </p:nvPr>
        </p:nvSpPr>
        <p:spPr>
          <a:xfrm>
            <a:off x="2170176"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3" name="Google Shape;93;p59"/>
          <p:cNvSpPr txBox="1"/>
          <p:nvPr>
            <p:ph idx="3" type="body"/>
          </p:nvPr>
        </p:nvSpPr>
        <p:spPr>
          <a:xfrm>
            <a:off x="6790944"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4" name="Google Shape;94;p59"/>
          <p:cNvSpPr txBox="1"/>
          <p:nvPr>
            <p:ph idx="4" type="body"/>
          </p:nvPr>
        </p:nvSpPr>
        <p:spPr>
          <a:xfrm>
            <a:off x="6790944"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5" name="Google Shape;95;p59"/>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9"/>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5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600"/>
              <a:buFont typeface="Arial Black"/>
              <a:buNone/>
              <a:defRPr b="0" i="0" sz="3600" u="none" cap="none" strike="noStrike">
                <a:solidFill>
                  <a:schemeClr val="dk2"/>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0"/>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50"/>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5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5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50"/>
          <p:cNvSpPr/>
          <p:nvPr/>
        </p:nvSpPr>
        <p:spPr>
          <a:xfrm>
            <a:off x="12001499" y="0"/>
            <a:ext cx="190501" cy="1371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 name="Google Shape;16;p50"/>
          <p:cNvSpPr/>
          <p:nvPr/>
        </p:nvSpPr>
        <p:spPr>
          <a:xfrm>
            <a:off x="12001499" y="1371600"/>
            <a:ext cx="190501"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6.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8e0bf7cbdf_0_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66" name="Google Shape;166;g38e0bf7cbdf_0_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67" name="Google Shape;167;g38e0bf7cbdf_0_0"/>
          <p:cNvSpPr/>
          <p:nvPr/>
        </p:nvSpPr>
        <p:spPr>
          <a:xfrm>
            <a:off x="183249" y="277788"/>
            <a:ext cx="6682800" cy="1614300"/>
          </a:xfrm>
          <a:prstGeom prst="rect">
            <a:avLst/>
          </a:prstGeom>
          <a:noFill/>
          <a:ln>
            <a:noFill/>
          </a:ln>
        </p:spPr>
        <p:txBody>
          <a:bodyPr anchorCtr="0" anchor="t" bIns="0" lIns="0" spcFirstLastPara="1" rIns="0" wrap="square" tIns="0">
            <a:noAutofit/>
          </a:bodyPr>
          <a:lstStyle/>
          <a:p>
            <a:pPr indent="0" lvl="0" marL="0" marR="0" rtl="0" algn="l">
              <a:lnSpc>
                <a:spcPct val="125233"/>
              </a:lnSpc>
              <a:spcBef>
                <a:spcPts val="0"/>
              </a:spcBef>
              <a:spcAft>
                <a:spcPts val="0"/>
              </a:spcAft>
              <a:buClr>
                <a:srgbClr val="D1282E"/>
              </a:buClr>
              <a:buSzPts val="5059"/>
              <a:buFont typeface="Nunito Sans"/>
              <a:buNone/>
            </a:pPr>
            <a:r>
              <a:rPr i="0" lang="en-US" sz="5058" u="none" cap="none" strike="noStrike">
                <a:solidFill>
                  <a:srgbClr val="D1282E"/>
                </a:solidFill>
              </a:rPr>
              <a:t>Human Capital Resilience Strategies</a:t>
            </a:r>
            <a:endParaRPr i="0" sz="5058" u="none" cap="none" strike="noStrike"/>
          </a:p>
        </p:txBody>
      </p:sp>
      <p:sp>
        <p:nvSpPr>
          <p:cNvPr id="168" name="Google Shape;168;g38e0bf7cbdf_0_0"/>
          <p:cNvSpPr/>
          <p:nvPr/>
        </p:nvSpPr>
        <p:spPr>
          <a:xfrm>
            <a:off x="183249" y="2079363"/>
            <a:ext cx="6682800" cy="2997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466"/>
              <a:buFont typeface="Inter"/>
              <a:buNone/>
            </a:pPr>
            <a:r>
              <a:rPr i="0" lang="en-US" sz="1465" u="none" cap="none" strike="noStrike">
                <a:solidFill>
                  <a:srgbClr val="002060"/>
                </a:solidFill>
              </a:rPr>
              <a:t>Cross-Training, Succession &amp; Workforce Continuity</a:t>
            </a:r>
            <a:endParaRPr i="0" sz="1465" u="none" cap="none" strike="noStrike"/>
          </a:p>
        </p:txBody>
      </p:sp>
      <p:sp>
        <p:nvSpPr>
          <p:cNvPr id="169" name="Google Shape;169;g38e0bf7cbdf_0_0"/>
          <p:cNvSpPr/>
          <p:nvPr/>
        </p:nvSpPr>
        <p:spPr>
          <a:xfrm>
            <a:off x="183249" y="2547262"/>
            <a:ext cx="6682800" cy="14973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466"/>
              <a:buFont typeface="Inter"/>
              <a:buNone/>
            </a:pPr>
            <a:r>
              <a:rPr i="0" lang="en-US" sz="1465" u="none" cap="none" strike="noStrike">
                <a:solidFill>
                  <a:srgbClr val="002060"/>
                </a:solidFill>
              </a:rPr>
              <a:t>This session explores how organizations strengthen resilience by developing human capital strategies such as cross-training, workforce adaptability, and succession planning. These practices sustain operations when key staff are unavailable and align talent management with organizational resilience maturity.</a:t>
            </a:r>
            <a:endParaRPr i="0" sz="1465" u="none" cap="none" strike="noStrike"/>
          </a:p>
        </p:txBody>
      </p:sp>
      <p:sp>
        <p:nvSpPr>
          <p:cNvPr id="170" name="Google Shape;170;g38e0bf7cbdf_0_0"/>
          <p:cNvSpPr/>
          <p:nvPr/>
        </p:nvSpPr>
        <p:spPr>
          <a:xfrm>
            <a:off x="183249" y="4231748"/>
            <a:ext cx="3743400" cy="467700"/>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D1282E"/>
              </a:buClr>
              <a:buSzPts val="2931"/>
              <a:buFont typeface="Nunito Sans"/>
              <a:buNone/>
            </a:pPr>
            <a:r>
              <a:rPr i="0" lang="en-US" sz="2931" u="none" cap="none" strike="noStrike">
                <a:solidFill>
                  <a:srgbClr val="D1282E"/>
                </a:solidFill>
              </a:rPr>
              <a:t>Key Focus Areas</a:t>
            </a:r>
            <a:endParaRPr i="0" sz="2931" u="none" cap="none" strike="noStrike"/>
          </a:p>
        </p:txBody>
      </p:sp>
      <p:sp>
        <p:nvSpPr>
          <p:cNvPr id="171" name="Google Shape;171;g38e0bf7cbdf_0_0"/>
          <p:cNvSpPr/>
          <p:nvPr/>
        </p:nvSpPr>
        <p:spPr>
          <a:xfrm>
            <a:off x="183249" y="4886764"/>
            <a:ext cx="6682800" cy="299700"/>
          </a:xfrm>
          <a:prstGeom prst="rect">
            <a:avLst/>
          </a:prstGeom>
          <a:noFill/>
          <a:ln>
            <a:noFill/>
          </a:ln>
        </p:spPr>
        <p:txBody>
          <a:bodyPr anchorCtr="0" anchor="t" bIns="0" lIns="0" spcFirstLastPara="1" rIns="0" wrap="square" tIns="0">
            <a:noAutofit/>
          </a:bodyPr>
          <a:lstStyle/>
          <a:p>
            <a:pPr indent="-324244" lvl="0" marL="324243" marR="0" rtl="0" algn="l">
              <a:lnSpc>
                <a:spcPct val="158064"/>
              </a:lnSpc>
              <a:spcBef>
                <a:spcPts val="0"/>
              </a:spcBef>
              <a:spcAft>
                <a:spcPts val="0"/>
              </a:spcAft>
              <a:buClr>
                <a:srgbClr val="002060"/>
              </a:buClr>
              <a:buSzPts val="1466"/>
              <a:buChar char="•"/>
            </a:pPr>
            <a:r>
              <a:rPr i="0" lang="en-US" sz="1465" u="none" cap="none" strike="noStrike">
                <a:solidFill>
                  <a:srgbClr val="002060"/>
                </a:solidFill>
              </a:rPr>
              <a:t>Workforce continuity and adaptability</a:t>
            </a:r>
            <a:endParaRPr i="0" sz="1465" u="none" cap="none" strike="noStrike"/>
          </a:p>
        </p:txBody>
      </p:sp>
      <p:sp>
        <p:nvSpPr>
          <p:cNvPr id="172" name="Google Shape;172;g38e0bf7cbdf_0_0"/>
          <p:cNvSpPr/>
          <p:nvPr/>
        </p:nvSpPr>
        <p:spPr>
          <a:xfrm>
            <a:off x="183249" y="5251650"/>
            <a:ext cx="6682800" cy="299700"/>
          </a:xfrm>
          <a:prstGeom prst="rect">
            <a:avLst/>
          </a:prstGeom>
          <a:noFill/>
          <a:ln>
            <a:noFill/>
          </a:ln>
        </p:spPr>
        <p:txBody>
          <a:bodyPr anchorCtr="0" anchor="t" bIns="0" lIns="0" spcFirstLastPara="1" rIns="0" wrap="square" tIns="0">
            <a:noAutofit/>
          </a:bodyPr>
          <a:lstStyle/>
          <a:p>
            <a:pPr indent="-324244" lvl="0" marL="324243" marR="0" rtl="0" algn="l">
              <a:lnSpc>
                <a:spcPct val="158064"/>
              </a:lnSpc>
              <a:spcBef>
                <a:spcPts val="0"/>
              </a:spcBef>
              <a:spcAft>
                <a:spcPts val="0"/>
              </a:spcAft>
              <a:buClr>
                <a:srgbClr val="002060"/>
              </a:buClr>
              <a:buSzPts val="1466"/>
              <a:buChar char="•"/>
            </a:pPr>
            <a:r>
              <a:rPr i="0" lang="en-US" sz="1465" u="none" cap="none" strike="noStrike">
                <a:solidFill>
                  <a:srgbClr val="002060"/>
                </a:solidFill>
              </a:rPr>
              <a:t>Knowledge transfer and skill redundancy</a:t>
            </a:r>
            <a:endParaRPr i="0" sz="1465" u="none" cap="none" strike="noStrike"/>
          </a:p>
        </p:txBody>
      </p:sp>
      <p:sp>
        <p:nvSpPr>
          <p:cNvPr id="173" name="Google Shape;173;g38e0bf7cbdf_0_0"/>
          <p:cNvSpPr/>
          <p:nvPr/>
        </p:nvSpPr>
        <p:spPr>
          <a:xfrm>
            <a:off x="183249" y="5616535"/>
            <a:ext cx="6682800" cy="299700"/>
          </a:xfrm>
          <a:prstGeom prst="rect">
            <a:avLst/>
          </a:prstGeom>
          <a:noFill/>
          <a:ln>
            <a:noFill/>
          </a:ln>
        </p:spPr>
        <p:txBody>
          <a:bodyPr anchorCtr="0" anchor="t" bIns="0" lIns="0" spcFirstLastPara="1" rIns="0" wrap="square" tIns="0">
            <a:noAutofit/>
          </a:bodyPr>
          <a:lstStyle/>
          <a:p>
            <a:pPr indent="-324244" lvl="0" marL="324243" marR="0" rtl="0" algn="l">
              <a:lnSpc>
                <a:spcPct val="158064"/>
              </a:lnSpc>
              <a:spcBef>
                <a:spcPts val="0"/>
              </a:spcBef>
              <a:spcAft>
                <a:spcPts val="0"/>
              </a:spcAft>
              <a:buClr>
                <a:srgbClr val="002060"/>
              </a:buClr>
              <a:buSzPts val="1466"/>
              <a:buChar char="•"/>
            </a:pPr>
            <a:r>
              <a:rPr i="0" lang="en-US" sz="1465" u="none" cap="none" strike="noStrike">
                <a:solidFill>
                  <a:srgbClr val="002060"/>
                </a:solidFill>
              </a:rPr>
              <a:t>Aligning talent management with resilience goals</a:t>
            </a:r>
            <a:endParaRPr i="0" sz="1465" u="none" cap="none" strike="noStrike"/>
          </a:p>
        </p:txBody>
      </p:sp>
      <p:sp>
        <p:nvSpPr>
          <p:cNvPr id="174" name="Google Shape;174;g38e0bf7cbdf_0_0"/>
          <p:cNvSpPr/>
          <p:nvPr/>
        </p:nvSpPr>
        <p:spPr>
          <a:xfrm>
            <a:off x="183249" y="5981421"/>
            <a:ext cx="6682800" cy="598800"/>
          </a:xfrm>
          <a:prstGeom prst="rect">
            <a:avLst/>
          </a:prstGeom>
          <a:noFill/>
          <a:ln>
            <a:noFill/>
          </a:ln>
        </p:spPr>
        <p:txBody>
          <a:bodyPr anchorCtr="0" anchor="t" bIns="0" lIns="0" spcFirstLastPara="1" rIns="0" wrap="square" tIns="0">
            <a:noAutofit/>
          </a:bodyPr>
          <a:lstStyle/>
          <a:p>
            <a:pPr indent="-324244" lvl="0" marL="324243" marR="0" rtl="0" algn="l">
              <a:lnSpc>
                <a:spcPct val="158064"/>
              </a:lnSpc>
              <a:spcBef>
                <a:spcPts val="0"/>
              </a:spcBef>
              <a:spcAft>
                <a:spcPts val="0"/>
              </a:spcAft>
              <a:buClr>
                <a:srgbClr val="002060"/>
              </a:buClr>
              <a:buSzPts val="1466"/>
              <a:buChar char="•"/>
            </a:pPr>
            <a:r>
              <a:rPr i="0" lang="en-US" sz="1465" u="none" cap="none" strike="noStrike">
                <a:solidFill>
                  <a:srgbClr val="002060"/>
                </a:solidFill>
              </a:rPr>
              <a:t>Preparing for DRI International certifications (ABCP, CBCP, ACRP, CCRP)</a:t>
            </a:r>
            <a:endParaRPr i="0" sz="1465" u="none" cap="none" strike="noStrike"/>
          </a:p>
        </p:txBody>
      </p:sp>
      <p:pic>
        <p:nvPicPr>
          <p:cNvPr descr="preencoded.png" id="175" name="Google Shape;175;g38e0bf7cbdf_0_0"/>
          <p:cNvPicPr preferRelativeResize="0"/>
          <p:nvPr/>
        </p:nvPicPr>
        <p:blipFill rotWithShape="1">
          <a:blip r:embed="rId3">
            <a:alphaModFix/>
          </a:blip>
          <a:srcRect b="0" l="0" r="0" t="0"/>
          <a:stretch/>
        </p:blipFill>
        <p:spPr>
          <a:xfrm>
            <a:off x="6866050" y="968150"/>
            <a:ext cx="4788401" cy="4788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8e0bf7cbdf_0_14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21" name="Google Shape;321;g38e0bf7cbdf_0_14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22" name="Google Shape;322;g38e0bf7cbdf_0_146"/>
          <p:cNvSpPr/>
          <p:nvPr/>
        </p:nvSpPr>
        <p:spPr>
          <a:xfrm>
            <a:off x="359012" y="379723"/>
            <a:ext cx="6906600" cy="51120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D1282E"/>
              </a:buClr>
              <a:buSzPts val="3191"/>
              <a:buFont typeface="Nunito Sans"/>
              <a:buNone/>
            </a:pPr>
            <a:r>
              <a:rPr i="0" lang="en-US" sz="3191" u="none" cap="none" strike="noStrike">
                <a:solidFill>
                  <a:srgbClr val="D1282E"/>
                </a:solidFill>
              </a:rPr>
              <a:t>Components of a Succession Strategy</a:t>
            </a:r>
            <a:endParaRPr i="0" sz="3191" u="none" cap="none" strike="noStrike"/>
          </a:p>
        </p:txBody>
      </p:sp>
      <p:sp>
        <p:nvSpPr>
          <p:cNvPr id="323" name="Google Shape;323;g38e0bf7cbdf_0_146"/>
          <p:cNvSpPr/>
          <p:nvPr/>
        </p:nvSpPr>
        <p:spPr>
          <a:xfrm>
            <a:off x="359012" y="1218343"/>
            <a:ext cx="11473800" cy="261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51"/>
              <a:buFont typeface="Inter"/>
              <a:buNone/>
            </a:pPr>
            <a:r>
              <a:rPr i="0" lang="en-US" sz="1250" u="none" cap="none" strike="noStrike">
                <a:solidFill>
                  <a:srgbClr val="002060"/>
                </a:solidFill>
              </a:rPr>
              <a:t>Comprehensive succession planning requires systematic evaluation and development across multiple dimensions of organizational leadership.</a:t>
            </a:r>
            <a:endParaRPr i="0" sz="1250" u="none" cap="none" strike="noStrike"/>
          </a:p>
        </p:txBody>
      </p:sp>
      <p:sp>
        <p:nvSpPr>
          <p:cNvPr id="324" name="Google Shape;324;g38e0bf7cbdf_0_146"/>
          <p:cNvSpPr/>
          <p:nvPr/>
        </p:nvSpPr>
        <p:spPr>
          <a:xfrm>
            <a:off x="359012" y="1664046"/>
            <a:ext cx="5655000" cy="1243800"/>
          </a:xfrm>
          <a:prstGeom prst="roundRect">
            <a:avLst>
              <a:gd fmla="val 5525" name="adj"/>
            </a:avLst>
          </a:prstGeom>
          <a:solidFill>
            <a:srgbClr val="FFFFFF"/>
          </a:solidFill>
          <a:ln cap="flat" cmpd="sng" w="19700">
            <a:solidFill>
              <a:srgbClr val="DCBBBB"/>
            </a:solidFill>
            <a:prstDash val="solid"/>
            <a:round/>
            <a:headEnd len="sm" w="sm" type="none"/>
            <a:tailEnd len="sm" w="sm" type="none"/>
          </a:ln>
        </p:spPr>
        <p:txBody>
          <a:bodyPr anchorCtr="0" anchor="ctr" bIns="78850" lIns="78850" spcFirstLastPara="1" rIns="78850" wrap="square" tIns="78850">
            <a:noAutofit/>
          </a:bodyPr>
          <a:lstStyle/>
          <a:p>
            <a:pPr indent="0" lvl="0" marL="0" rtl="0" algn="l">
              <a:spcBef>
                <a:spcPts val="0"/>
              </a:spcBef>
              <a:spcAft>
                <a:spcPts val="0"/>
              </a:spcAft>
              <a:buNone/>
            </a:pPr>
            <a:r>
              <a:t/>
            </a:r>
            <a:endParaRPr/>
          </a:p>
        </p:txBody>
      </p:sp>
      <p:sp>
        <p:nvSpPr>
          <p:cNvPr id="325" name="Google Shape;325;g38e0bf7cbdf_0_146"/>
          <p:cNvSpPr/>
          <p:nvPr/>
        </p:nvSpPr>
        <p:spPr>
          <a:xfrm>
            <a:off x="542325" y="1847359"/>
            <a:ext cx="2508300" cy="255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596"/>
              <a:buFont typeface="Nunito Sans"/>
              <a:buNone/>
            </a:pPr>
            <a:r>
              <a:rPr i="0" lang="en-US" sz="1595" u="none" cap="none" strike="noStrike">
                <a:solidFill>
                  <a:srgbClr val="002060"/>
                </a:solidFill>
              </a:rPr>
              <a:t>Role Criticality Assessment</a:t>
            </a:r>
            <a:endParaRPr i="0" sz="1595" u="none" cap="none" strike="noStrike"/>
          </a:p>
        </p:txBody>
      </p:sp>
      <p:sp>
        <p:nvSpPr>
          <p:cNvPr id="326" name="Google Shape;326;g38e0bf7cbdf_0_146"/>
          <p:cNvSpPr/>
          <p:nvPr/>
        </p:nvSpPr>
        <p:spPr>
          <a:xfrm>
            <a:off x="542325" y="2201251"/>
            <a:ext cx="5288400" cy="52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51"/>
              <a:buFont typeface="Inter"/>
              <a:buNone/>
            </a:pPr>
            <a:r>
              <a:rPr i="0" lang="en-US" sz="1250" u="none" cap="none" strike="noStrike">
                <a:solidFill>
                  <a:srgbClr val="002060"/>
                </a:solidFill>
              </a:rPr>
              <a:t>Evaluate positions based on impact on operations, stakeholder value, and difficulty to replace.</a:t>
            </a:r>
            <a:endParaRPr i="0" sz="1250" u="none" cap="none" strike="noStrike"/>
          </a:p>
        </p:txBody>
      </p:sp>
      <p:sp>
        <p:nvSpPr>
          <p:cNvPr id="327" name="Google Shape;327;g38e0bf7cbdf_0_146"/>
          <p:cNvSpPr/>
          <p:nvPr/>
        </p:nvSpPr>
        <p:spPr>
          <a:xfrm>
            <a:off x="6177684" y="1664046"/>
            <a:ext cx="5655300" cy="1243800"/>
          </a:xfrm>
          <a:prstGeom prst="roundRect">
            <a:avLst>
              <a:gd fmla="val 5525" name="adj"/>
            </a:avLst>
          </a:prstGeom>
          <a:solidFill>
            <a:srgbClr val="FFFFFF"/>
          </a:solidFill>
          <a:ln cap="flat" cmpd="sng" w="19700">
            <a:solidFill>
              <a:srgbClr val="DCBBBB"/>
            </a:solidFill>
            <a:prstDash val="solid"/>
            <a:round/>
            <a:headEnd len="sm" w="sm" type="none"/>
            <a:tailEnd len="sm" w="sm" type="none"/>
          </a:ln>
        </p:spPr>
        <p:txBody>
          <a:bodyPr anchorCtr="0" anchor="ctr" bIns="78850" lIns="78850" spcFirstLastPara="1" rIns="78850" wrap="square" tIns="78850">
            <a:noAutofit/>
          </a:bodyPr>
          <a:lstStyle/>
          <a:p>
            <a:pPr indent="0" lvl="0" marL="0" rtl="0" algn="l">
              <a:spcBef>
                <a:spcPts val="0"/>
              </a:spcBef>
              <a:spcAft>
                <a:spcPts val="0"/>
              </a:spcAft>
              <a:buNone/>
            </a:pPr>
            <a:r>
              <a:t/>
            </a:r>
            <a:endParaRPr/>
          </a:p>
        </p:txBody>
      </p:sp>
      <p:sp>
        <p:nvSpPr>
          <p:cNvPr id="328" name="Google Shape;328;g38e0bf7cbdf_0_146"/>
          <p:cNvSpPr/>
          <p:nvPr/>
        </p:nvSpPr>
        <p:spPr>
          <a:xfrm>
            <a:off x="6360997" y="1847359"/>
            <a:ext cx="2152500" cy="255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596"/>
              <a:buFont typeface="Nunito Sans"/>
              <a:buNone/>
            </a:pPr>
            <a:r>
              <a:rPr i="0" lang="en-US" sz="1595" u="none" cap="none" strike="noStrike">
                <a:solidFill>
                  <a:srgbClr val="002060"/>
                </a:solidFill>
              </a:rPr>
              <a:t>Successor Identification</a:t>
            </a:r>
            <a:endParaRPr i="0" sz="1595" u="none" cap="none" strike="noStrike"/>
          </a:p>
        </p:txBody>
      </p:sp>
      <p:sp>
        <p:nvSpPr>
          <p:cNvPr id="329" name="Google Shape;329;g38e0bf7cbdf_0_146"/>
          <p:cNvSpPr/>
          <p:nvPr/>
        </p:nvSpPr>
        <p:spPr>
          <a:xfrm>
            <a:off x="6360997" y="2201251"/>
            <a:ext cx="5288700" cy="52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51"/>
              <a:buFont typeface="Inter"/>
              <a:buNone/>
            </a:pPr>
            <a:r>
              <a:rPr i="0" lang="en-US" sz="1250" u="none" cap="none" strike="noStrike">
                <a:solidFill>
                  <a:srgbClr val="002060"/>
                </a:solidFill>
              </a:rPr>
              <a:t>Identify high-potential employees and create development pathways for critical roles.</a:t>
            </a:r>
            <a:endParaRPr i="0" sz="1250" u="none" cap="none" strike="noStrike"/>
          </a:p>
        </p:txBody>
      </p:sp>
      <p:sp>
        <p:nvSpPr>
          <p:cNvPr id="330" name="Google Shape;330;g38e0bf7cbdf_0_146"/>
          <p:cNvSpPr/>
          <p:nvPr/>
        </p:nvSpPr>
        <p:spPr>
          <a:xfrm>
            <a:off x="359012" y="3071501"/>
            <a:ext cx="5655000" cy="1243800"/>
          </a:xfrm>
          <a:prstGeom prst="roundRect">
            <a:avLst>
              <a:gd fmla="val 5525" name="adj"/>
            </a:avLst>
          </a:prstGeom>
          <a:solidFill>
            <a:srgbClr val="FFFFFF"/>
          </a:solidFill>
          <a:ln cap="flat" cmpd="sng" w="19700">
            <a:solidFill>
              <a:srgbClr val="DCBBBB"/>
            </a:solidFill>
            <a:prstDash val="solid"/>
            <a:round/>
            <a:headEnd len="sm" w="sm" type="none"/>
            <a:tailEnd len="sm" w="sm" type="none"/>
          </a:ln>
        </p:spPr>
        <p:txBody>
          <a:bodyPr anchorCtr="0" anchor="ctr" bIns="78850" lIns="78850" spcFirstLastPara="1" rIns="78850" wrap="square" tIns="78850">
            <a:noAutofit/>
          </a:bodyPr>
          <a:lstStyle/>
          <a:p>
            <a:pPr indent="0" lvl="0" marL="0" rtl="0" algn="l">
              <a:spcBef>
                <a:spcPts val="0"/>
              </a:spcBef>
              <a:spcAft>
                <a:spcPts val="0"/>
              </a:spcAft>
              <a:buNone/>
            </a:pPr>
            <a:r>
              <a:t/>
            </a:r>
            <a:endParaRPr/>
          </a:p>
        </p:txBody>
      </p:sp>
      <p:sp>
        <p:nvSpPr>
          <p:cNvPr id="331" name="Google Shape;331;g38e0bf7cbdf_0_146"/>
          <p:cNvSpPr/>
          <p:nvPr/>
        </p:nvSpPr>
        <p:spPr>
          <a:xfrm>
            <a:off x="542325" y="3254814"/>
            <a:ext cx="2045400" cy="255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596"/>
              <a:buFont typeface="Nunito Sans"/>
              <a:buNone/>
            </a:pPr>
            <a:r>
              <a:rPr i="0" lang="en-US" sz="1595" u="none" cap="none" strike="noStrike">
                <a:solidFill>
                  <a:srgbClr val="002060"/>
                </a:solidFill>
              </a:rPr>
              <a:t>Competency Mapping</a:t>
            </a:r>
            <a:endParaRPr i="0" sz="1595" u="none" cap="none" strike="noStrike"/>
          </a:p>
        </p:txBody>
      </p:sp>
      <p:sp>
        <p:nvSpPr>
          <p:cNvPr id="332" name="Google Shape;332;g38e0bf7cbdf_0_146"/>
          <p:cNvSpPr/>
          <p:nvPr/>
        </p:nvSpPr>
        <p:spPr>
          <a:xfrm>
            <a:off x="542325" y="3608706"/>
            <a:ext cx="5288400" cy="52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51"/>
              <a:buFont typeface="Inter"/>
              <a:buNone/>
            </a:pPr>
            <a:r>
              <a:rPr i="0" lang="en-US" sz="1250" u="none" cap="none" strike="noStrike">
                <a:solidFill>
                  <a:srgbClr val="002060"/>
                </a:solidFill>
              </a:rPr>
              <a:t>Define leadership competencies and skills required for each critical position.</a:t>
            </a:r>
            <a:endParaRPr i="0" sz="1250" u="none" cap="none" strike="noStrike"/>
          </a:p>
        </p:txBody>
      </p:sp>
      <p:sp>
        <p:nvSpPr>
          <p:cNvPr id="333" name="Google Shape;333;g38e0bf7cbdf_0_146"/>
          <p:cNvSpPr/>
          <p:nvPr/>
        </p:nvSpPr>
        <p:spPr>
          <a:xfrm>
            <a:off x="6177684" y="3071501"/>
            <a:ext cx="5655300" cy="1243800"/>
          </a:xfrm>
          <a:prstGeom prst="roundRect">
            <a:avLst>
              <a:gd fmla="val 5525" name="adj"/>
            </a:avLst>
          </a:prstGeom>
          <a:solidFill>
            <a:srgbClr val="FFFFFF"/>
          </a:solidFill>
          <a:ln cap="flat" cmpd="sng" w="19700">
            <a:solidFill>
              <a:srgbClr val="DCBBBB"/>
            </a:solidFill>
            <a:prstDash val="solid"/>
            <a:round/>
            <a:headEnd len="sm" w="sm" type="none"/>
            <a:tailEnd len="sm" w="sm" type="none"/>
          </a:ln>
        </p:spPr>
        <p:txBody>
          <a:bodyPr anchorCtr="0" anchor="ctr" bIns="78850" lIns="78850" spcFirstLastPara="1" rIns="78850" wrap="square" tIns="78850">
            <a:noAutofit/>
          </a:bodyPr>
          <a:lstStyle/>
          <a:p>
            <a:pPr indent="0" lvl="0" marL="0" rtl="0" algn="l">
              <a:spcBef>
                <a:spcPts val="0"/>
              </a:spcBef>
              <a:spcAft>
                <a:spcPts val="0"/>
              </a:spcAft>
              <a:buNone/>
            </a:pPr>
            <a:r>
              <a:t/>
            </a:r>
            <a:endParaRPr/>
          </a:p>
        </p:txBody>
      </p:sp>
      <p:sp>
        <p:nvSpPr>
          <p:cNvPr id="334" name="Google Shape;334;g38e0bf7cbdf_0_146"/>
          <p:cNvSpPr/>
          <p:nvPr/>
        </p:nvSpPr>
        <p:spPr>
          <a:xfrm>
            <a:off x="6360997" y="3254814"/>
            <a:ext cx="2045400" cy="2556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002060"/>
              </a:buClr>
              <a:buSzPts val="1596"/>
              <a:buFont typeface="Nunito Sans"/>
              <a:buNone/>
            </a:pPr>
            <a:r>
              <a:rPr i="0" lang="en-US" sz="1595" u="none" cap="none" strike="noStrike">
                <a:solidFill>
                  <a:srgbClr val="002060"/>
                </a:solidFill>
              </a:rPr>
              <a:t>Evaluation Cycles</a:t>
            </a:r>
            <a:endParaRPr i="0" sz="1595" u="none" cap="none" strike="noStrike"/>
          </a:p>
        </p:txBody>
      </p:sp>
      <p:sp>
        <p:nvSpPr>
          <p:cNvPr id="335" name="Google Shape;335;g38e0bf7cbdf_0_146"/>
          <p:cNvSpPr/>
          <p:nvPr/>
        </p:nvSpPr>
        <p:spPr>
          <a:xfrm>
            <a:off x="6360997" y="3608706"/>
            <a:ext cx="5288700" cy="52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51"/>
              <a:buFont typeface="Inter"/>
              <a:buNone/>
            </a:pPr>
            <a:r>
              <a:rPr i="0" lang="en-US" sz="1250" u="none" cap="none" strike="noStrike">
                <a:solidFill>
                  <a:srgbClr val="002060"/>
                </a:solidFill>
              </a:rPr>
              <a:t>Establish ongoing assessment and refresh cycles to maintain current succession plans.</a:t>
            </a:r>
            <a:endParaRPr i="0" sz="1250" u="none" cap="none" strike="noStrike"/>
          </a:p>
        </p:txBody>
      </p:sp>
      <p:sp>
        <p:nvSpPr>
          <p:cNvPr id="336" name="Google Shape;336;g38e0bf7cbdf_0_146"/>
          <p:cNvSpPr/>
          <p:nvPr/>
        </p:nvSpPr>
        <p:spPr>
          <a:xfrm>
            <a:off x="359012" y="4581175"/>
            <a:ext cx="11473800" cy="27000"/>
          </a:xfrm>
          <a:prstGeom prst="rect">
            <a:avLst/>
          </a:prstGeom>
          <a:solidFill>
            <a:srgbClr val="002060">
              <a:alpha val="49800"/>
            </a:srgbClr>
          </a:solidFill>
          <a:ln>
            <a:noFill/>
          </a:ln>
        </p:spPr>
        <p:txBody>
          <a:bodyPr anchorCtr="0" anchor="ctr" bIns="78850" lIns="78850" spcFirstLastPara="1" rIns="78850" wrap="square" tIns="78850">
            <a:noAutofit/>
          </a:bodyPr>
          <a:lstStyle/>
          <a:p>
            <a:pPr indent="0" lvl="0" marL="0" rtl="0" algn="l">
              <a:spcBef>
                <a:spcPts val="0"/>
              </a:spcBef>
              <a:spcAft>
                <a:spcPts val="0"/>
              </a:spcAft>
              <a:buNone/>
            </a:pPr>
            <a:r>
              <a:t/>
            </a:r>
            <a:endParaRPr/>
          </a:p>
        </p:txBody>
      </p:sp>
      <p:sp>
        <p:nvSpPr>
          <p:cNvPr id="337" name="Google Shape;337;g38e0bf7cbdf_0_146"/>
          <p:cNvSpPr/>
          <p:nvPr/>
        </p:nvSpPr>
        <p:spPr>
          <a:xfrm>
            <a:off x="359012" y="4792180"/>
            <a:ext cx="11473800" cy="1527900"/>
          </a:xfrm>
          <a:prstGeom prst="roundRect">
            <a:avLst>
              <a:gd fmla="val 4498" name="adj"/>
            </a:avLst>
          </a:prstGeom>
          <a:noFill/>
          <a:ln cap="flat" cmpd="sng" w="8225">
            <a:solidFill>
              <a:srgbClr val="000000">
                <a:alpha val="7840"/>
              </a:srgbClr>
            </a:solidFill>
            <a:prstDash val="solid"/>
            <a:round/>
            <a:headEnd len="sm" w="sm" type="none"/>
            <a:tailEnd len="sm" w="sm" type="none"/>
          </a:ln>
        </p:spPr>
        <p:txBody>
          <a:bodyPr anchorCtr="0" anchor="ctr" bIns="78850" lIns="78850" spcFirstLastPara="1" rIns="78850" wrap="square" tIns="78850">
            <a:noAutofit/>
          </a:bodyPr>
          <a:lstStyle/>
          <a:p>
            <a:pPr indent="0" lvl="0" marL="0" rtl="0" algn="l">
              <a:spcBef>
                <a:spcPts val="0"/>
              </a:spcBef>
              <a:spcAft>
                <a:spcPts val="0"/>
              </a:spcAft>
              <a:buNone/>
            </a:pPr>
            <a:r>
              <a:t/>
            </a:r>
            <a:endParaRPr/>
          </a:p>
        </p:txBody>
      </p:sp>
      <p:sp>
        <p:nvSpPr>
          <p:cNvPr id="338" name="Google Shape;338;g38e0bf7cbdf_0_146"/>
          <p:cNvSpPr/>
          <p:nvPr/>
        </p:nvSpPr>
        <p:spPr>
          <a:xfrm>
            <a:off x="365585" y="4798752"/>
            <a:ext cx="11460600" cy="471300"/>
          </a:xfrm>
          <a:prstGeom prst="rect">
            <a:avLst/>
          </a:prstGeom>
          <a:solidFill>
            <a:srgbClr val="FFFFFF">
              <a:alpha val="3920"/>
            </a:srgbClr>
          </a:solidFill>
          <a:ln>
            <a:noFill/>
          </a:ln>
        </p:spPr>
        <p:txBody>
          <a:bodyPr anchorCtr="0" anchor="ctr" bIns="78850" lIns="78850" spcFirstLastPara="1" rIns="78850" wrap="square" tIns="78850">
            <a:noAutofit/>
          </a:bodyPr>
          <a:lstStyle/>
          <a:p>
            <a:pPr indent="0" lvl="0" marL="0" rtl="0" algn="l">
              <a:spcBef>
                <a:spcPts val="0"/>
              </a:spcBef>
              <a:spcAft>
                <a:spcPts val="0"/>
              </a:spcAft>
              <a:buNone/>
            </a:pPr>
            <a:r>
              <a:t/>
            </a:r>
            <a:endParaRPr/>
          </a:p>
        </p:txBody>
      </p:sp>
      <p:sp>
        <p:nvSpPr>
          <p:cNvPr id="339" name="Google Shape;339;g38e0bf7cbdf_0_146"/>
          <p:cNvSpPr/>
          <p:nvPr/>
        </p:nvSpPr>
        <p:spPr>
          <a:xfrm>
            <a:off x="529385" y="4903503"/>
            <a:ext cx="3490500" cy="261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51"/>
              <a:buFont typeface="Inter"/>
              <a:buNone/>
            </a:pPr>
            <a:r>
              <a:rPr i="0" lang="en-US" sz="1250" u="none" cap="none" strike="noStrike">
                <a:solidFill>
                  <a:srgbClr val="002060"/>
                </a:solidFill>
              </a:rPr>
              <a:t>Development Planning</a:t>
            </a:r>
            <a:endParaRPr i="0" sz="1250" u="none" cap="none" strike="noStrike"/>
          </a:p>
        </p:txBody>
      </p:sp>
      <p:sp>
        <p:nvSpPr>
          <p:cNvPr id="340" name="Google Shape;340;g38e0bf7cbdf_0_146"/>
          <p:cNvSpPr/>
          <p:nvPr/>
        </p:nvSpPr>
        <p:spPr>
          <a:xfrm>
            <a:off x="4353592" y="4903503"/>
            <a:ext cx="3486000" cy="261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51"/>
              <a:buFont typeface="Inter"/>
              <a:buNone/>
            </a:pPr>
            <a:r>
              <a:rPr i="0" lang="en-US" sz="1250" u="none" cap="none" strike="noStrike">
                <a:solidFill>
                  <a:srgbClr val="002060"/>
                </a:solidFill>
              </a:rPr>
              <a:t>Risk Mitigation</a:t>
            </a:r>
            <a:endParaRPr i="0" sz="1250" u="none" cap="none" strike="noStrike"/>
          </a:p>
        </p:txBody>
      </p:sp>
      <p:sp>
        <p:nvSpPr>
          <p:cNvPr id="341" name="Google Shape;341;g38e0bf7cbdf_0_146"/>
          <p:cNvSpPr/>
          <p:nvPr/>
        </p:nvSpPr>
        <p:spPr>
          <a:xfrm>
            <a:off x="8173382" y="4903503"/>
            <a:ext cx="3489300" cy="261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51"/>
              <a:buFont typeface="Inter"/>
              <a:buNone/>
            </a:pPr>
            <a:r>
              <a:rPr i="0" lang="en-US" sz="1250" u="none" cap="none" strike="noStrike">
                <a:solidFill>
                  <a:srgbClr val="002060"/>
                </a:solidFill>
              </a:rPr>
              <a:t>Performance Management</a:t>
            </a:r>
            <a:endParaRPr i="0" sz="1250" u="none" cap="none" strike="noStrike"/>
          </a:p>
        </p:txBody>
      </p:sp>
      <p:sp>
        <p:nvSpPr>
          <p:cNvPr id="342" name="Google Shape;342;g38e0bf7cbdf_0_146"/>
          <p:cNvSpPr/>
          <p:nvPr/>
        </p:nvSpPr>
        <p:spPr>
          <a:xfrm>
            <a:off x="365585" y="5269924"/>
            <a:ext cx="11460600" cy="1043700"/>
          </a:xfrm>
          <a:prstGeom prst="rect">
            <a:avLst/>
          </a:prstGeom>
          <a:solidFill>
            <a:srgbClr val="000000">
              <a:alpha val="3920"/>
            </a:srgbClr>
          </a:solidFill>
          <a:ln>
            <a:noFill/>
          </a:ln>
        </p:spPr>
        <p:txBody>
          <a:bodyPr anchorCtr="0" anchor="ctr" bIns="78850" lIns="78850" spcFirstLastPara="1" rIns="78850" wrap="square" tIns="78850">
            <a:noAutofit/>
          </a:bodyPr>
          <a:lstStyle/>
          <a:p>
            <a:pPr indent="0" lvl="0" marL="0" rtl="0" algn="l">
              <a:spcBef>
                <a:spcPts val="0"/>
              </a:spcBef>
              <a:spcAft>
                <a:spcPts val="0"/>
              </a:spcAft>
              <a:buNone/>
            </a:pPr>
            <a:r>
              <a:t/>
            </a:r>
            <a:endParaRPr/>
          </a:p>
        </p:txBody>
      </p:sp>
      <p:sp>
        <p:nvSpPr>
          <p:cNvPr id="343" name="Google Shape;343;g38e0bf7cbdf_0_146"/>
          <p:cNvSpPr/>
          <p:nvPr/>
        </p:nvSpPr>
        <p:spPr>
          <a:xfrm>
            <a:off x="529385" y="5374674"/>
            <a:ext cx="3490500" cy="261600"/>
          </a:xfrm>
          <a:prstGeom prst="rect">
            <a:avLst/>
          </a:prstGeom>
          <a:noFill/>
          <a:ln>
            <a:noFill/>
          </a:ln>
        </p:spPr>
        <p:txBody>
          <a:bodyPr anchorCtr="0" anchor="t" bIns="0" lIns="0" spcFirstLastPara="1" rIns="0" wrap="square" tIns="0">
            <a:noAutofit/>
          </a:bodyPr>
          <a:lstStyle/>
          <a:p>
            <a:pPr indent="-295765" lvl="0" marL="295765" marR="0" rtl="0" algn="l">
              <a:lnSpc>
                <a:spcPct val="162069"/>
              </a:lnSpc>
              <a:spcBef>
                <a:spcPts val="0"/>
              </a:spcBef>
              <a:spcAft>
                <a:spcPts val="0"/>
              </a:spcAft>
              <a:buClr>
                <a:srgbClr val="002060"/>
              </a:buClr>
              <a:buSzPts val="1251"/>
              <a:buChar char="•"/>
            </a:pPr>
            <a:r>
              <a:rPr i="0" lang="en-US" sz="1250" u="none" cap="none" strike="noStrike">
                <a:solidFill>
                  <a:srgbClr val="002060"/>
                </a:solidFill>
              </a:rPr>
              <a:t>Individual development plans</a:t>
            </a:r>
            <a:endParaRPr i="0" sz="1250" u="none" cap="none" strike="noStrike"/>
          </a:p>
        </p:txBody>
      </p:sp>
      <p:sp>
        <p:nvSpPr>
          <p:cNvPr id="344" name="Google Shape;344;g38e0bf7cbdf_0_146"/>
          <p:cNvSpPr/>
          <p:nvPr/>
        </p:nvSpPr>
        <p:spPr>
          <a:xfrm>
            <a:off x="529385" y="5685433"/>
            <a:ext cx="3490500" cy="261600"/>
          </a:xfrm>
          <a:prstGeom prst="rect">
            <a:avLst/>
          </a:prstGeom>
          <a:noFill/>
          <a:ln>
            <a:noFill/>
          </a:ln>
        </p:spPr>
        <p:txBody>
          <a:bodyPr anchorCtr="0" anchor="t" bIns="0" lIns="0" spcFirstLastPara="1" rIns="0" wrap="square" tIns="0">
            <a:noAutofit/>
          </a:bodyPr>
          <a:lstStyle/>
          <a:p>
            <a:pPr indent="-295765" lvl="0" marL="295765" marR="0" rtl="0" algn="l">
              <a:lnSpc>
                <a:spcPct val="162069"/>
              </a:lnSpc>
              <a:spcBef>
                <a:spcPts val="0"/>
              </a:spcBef>
              <a:spcAft>
                <a:spcPts val="0"/>
              </a:spcAft>
              <a:buClr>
                <a:srgbClr val="002060"/>
              </a:buClr>
              <a:buSzPts val="1251"/>
              <a:buChar char="•"/>
            </a:pPr>
            <a:r>
              <a:rPr i="0" lang="en-US" sz="1250" u="none" cap="none" strike="noStrike">
                <a:solidFill>
                  <a:srgbClr val="002060"/>
                </a:solidFill>
              </a:rPr>
              <a:t>Mentoring programs</a:t>
            </a:r>
            <a:endParaRPr i="0" sz="1250" u="none" cap="none" strike="noStrike"/>
          </a:p>
        </p:txBody>
      </p:sp>
      <p:sp>
        <p:nvSpPr>
          <p:cNvPr id="345" name="Google Shape;345;g38e0bf7cbdf_0_146"/>
          <p:cNvSpPr/>
          <p:nvPr/>
        </p:nvSpPr>
        <p:spPr>
          <a:xfrm>
            <a:off x="529385" y="5996193"/>
            <a:ext cx="3490500" cy="261600"/>
          </a:xfrm>
          <a:prstGeom prst="rect">
            <a:avLst/>
          </a:prstGeom>
          <a:noFill/>
          <a:ln>
            <a:noFill/>
          </a:ln>
        </p:spPr>
        <p:txBody>
          <a:bodyPr anchorCtr="0" anchor="t" bIns="0" lIns="0" spcFirstLastPara="1" rIns="0" wrap="square" tIns="0">
            <a:noAutofit/>
          </a:bodyPr>
          <a:lstStyle/>
          <a:p>
            <a:pPr indent="-295765" lvl="0" marL="295765" marR="0" rtl="0" algn="l">
              <a:lnSpc>
                <a:spcPct val="162069"/>
              </a:lnSpc>
              <a:spcBef>
                <a:spcPts val="0"/>
              </a:spcBef>
              <a:spcAft>
                <a:spcPts val="0"/>
              </a:spcAft>
              <a:buClr>
                <a:srgbClr val="002060"/>
              </a:buClr>
              <a:buSzPts val="1251"/>
              <a:buChar char="•"/>
            </a:pPr>
            <a:r>
              <a:rPr i="0" lang="en-US" sz="1250" u="none" cap="none" strike="noStrike">
                <a:solidFill>
                  <a:srgbClr val="002060"/>
                </a:solidFill>
              </a:rPr>
              <a:t>Leadership training</a:t>
            </a:r>
            <a:endParaRPr i="0" sz="1250" u="none" cap="none" strike="noStrike"/>
          </a:p>
        </p:txBody>
      </p:sp>
      <p:sp>
        <p:nvSpPr>
          <p:cNvPr id="346" name="Google Shape;346;g38e0bf7cbdf_0_146"/>
          <p:cNvSpPr/>
          <p:nvPr/>
        </p:nvSpPr>
        <p:spPr>
          <a:xfrm>
            <a:off x="4353592" y="5374674"/>
            <a:ext cx="3486000" cy="261600"/>
          </a:xfrm>
          <a:prstGeom prst="rect">
            <a:avLst/>
          </a:prstGeom>
          <a:noFill/>
          <a:ln>
            <a:noFill/>
          </a:ln>
        </p:spPr>
        <p:txBody>
          <a:bodyPr anchorCtr="0" anchor="t" bIns="0" lIns="0" spcFirstLastPara="1" rIns="0" wrap="square" tIns="0">
            <a:noAutofit/>
          </a:bodyPr>
          <a:lstStyle/>
          <a:p>
            <a:pPr indent="-295765" lvl="0" marL="295765" marR="0" rtl="0" algn="l">
              <a:lnSpc>
                <a:spcPct val="162069"/>
              </a:lnSpc>
              <a:spcBef>
                <a:spcPts val="0"/>
              </a:spcBef>
              <a:spcAft>
                <a:spcPts val="0"/>
              </a:spcAft>
              <a:buClr>
                <a:srgbClr val="002060"/>
              </a:buClr>
              <a:buSzPts val="1251"/>
              <a:buChar char="•"/>
            </a:pPr>
            <a:r>
              <a:rPr i="0" lang="en-US" sz="1250" u="none" cap="none" strike="noStrike">
                <a:solidFill>
                  <a:srgbClr val="002060"/>
                </a:solidFill>
              </a:rPr>
              <a:t>Emergency succession</a:t>
            </a:r>
            <a:endParaRPr i="0" sz="1250" u="none" cap="none" strike="noStrike"/>
          </a:p>
        </p:txBody>
      </p:sp>
      <p:sp>
        <p:nvSpPr>
          <p:cNvPr id="347" name="Google Shape;347;g38e0bf7cbdf_0_146"/>
          <p:cNvSpPr/>
          <p:nvPr/>
        </p:nvSpPr>
        <p:spPr>
          <a:xfrm>
            <a:off x="4353592" y="5685433"/>
            <a:ext cx="3486000" cy="261600"/>
          </a:xfrm>
          <a:prstGeom prst="rect">
            <a:avLst/>
          </a:prstGeom>
          <a:noFill/>
          <a:ln>
            <a:noFill/>
          </a:ln>
        </p:spPr>
        <p:txBody>
          <a:bodyPr anchorCtr="0" anchor="t" bIns="0" lIns="0" spcFirstLastPara="1" rIns="0" wrap="square" tIns="0">
            <a:noAutofit/>
          </a:bodyPr>
          <a:lstStyle/>
          <a:p>
            <a:pPr indent="-295765" lvl="0" marL="295765" marR="0" rtl="0" algn="l">
              <a:lnSpc>
                <a:spcPct val="162069"/>
              </a:lnSpc>
              <a:spcBef>
                <a:spcPts val="0"/>
              </a:spcBef>
              <a:spcAft>
                <a:spcPts val="0"/>
              </a:spcAft>
              <a:buClr>
                <a:srgbClr val="002060"/>
              </a:buClr>
              <a:buSzPts val="1251"/>
              <a:buChar char="•"/>
            </a:pPr>
            <a:r>
              <a:rPr i="0" lang="en-US" sz="1250" u="none" cap="none" strike="noStrike">
                <a:solidFill>
                  <a:srgbClr val="002060"/>
                </a:solidFill>
              </a:rPr>
              <a:t>Interim leadership</a:t>
            </a:r>
            <a:endParaRPr i="0" sz="1250" u="none" cap="none" strike="noStrike"/>
          </a:p>
        </p:txBody>
      </p:sp>
      <p:sp>
        <p:nvSpPr>
          <p:cNvPr id="348" name="Google Shape;348;g38e0bf7cbdf_0_146"/>
          <p:cNvSpPr/>
          <p:nvPr/>
        </p:nvSpPr>
        <p:spPr>
          <a:xfrm>
            <a:off x="4353592" y="5996193"/>
            <a:ext cx="3486000" cy="261600"/>
          </a:xfrm>
          <a:prstGeom prst="rect">
            <a:avLst/>
          </a:prstGeom>
          <a:noFill/>
          <a:ln>
            <a:noFill/>
          </a:ln>
        </p:spPr>
        <p:txBody>
          <a:bodyPr anchorCtr="0" anchor="t" bIns="0" lIns="0" spcFirstLastPara="1" rIns="0" wrap="square" tIns="0">
            <a:noAutofit/>
          </a:bodyPr>
          <a:lstStyle/>
          <a:p>
            <a:pPr indent="-295765" lvl="0" marL="295765" marR="0" rtl="0" algn="l">
              <a:lnSpc>
                <a:spcPct val="162069"/>
              </a:lnSpc>
              <a:spcBef>
                <a:spcPts val="0"/>
              </a:spcBef>
              <a:spcAft>
                <a:spcPts val="0"/>
              </a:spcAft>
              <a:buClr>
                <a:srgbClr val="002060"/>
              </a:buClr>
              <a:buSzPts val="1251"/>
              <a:buChar char="•"/>
            </a:pPr>
            <a:r>
              <a:rPr i="0" lang="en-US" sz="1250" u="none" cap="none" strike="noStrike">
                <a:solidFill>
                  <a:srgbClr val="002060"/>
                </a:solidFill>
              </a:rPr>
              <a:t>Knowledge documentation</a:t>
            </a:r>
            <a:endParaRPr i="0" sz="1250" u="none" cap="none" strike="noStrike"/>
          </a:p>
        </p:txBody>
      </p:sp>
      <p:sp>
        <p:nvSpPr>
          <p:cNvPr id="349" name="Google Shape;349;g38e0bf7cbdf_0_146"/>
          <p:cNvSpPr/>
          <p:nvPr/>
        </p:nvSpPr>
        <p:spPr>
          <a:xfrm>
            <a:off x="8173382" y="5374674"/>
            <a:ext cx="3489300" cy="261600"/>
          </a:xfrm>
          <a:prstGeom prst="rect">
            <a:avLst/>
          </a:prstGeom>
          <a:noFill/>
          <a:ln>
            <a:noFill/>
          </a:ln>
        </p:spPr>
        <p:txBody>
          <a:bodyPr anchorCtr="0" anchor="t" bIns="0" lIns="0" spcFirstLastPara="1" rIns="0" wrap="square" tIns="0">
            <a:noAutofit/>
          </a:bodyPr>
          <a:lstStyle/>
          <a:p>
            <a:pPr indent="-295765" lvl="0" marL="295765" marR="0" rtl="0" algn="l">
              <a:lnSpc>
                <a:spcPct val="162069"/>
              </a:lnSpc>
              <a:spcBef>
                <a:spcPts val="0"/>
              </a:spcBef>
              <a:spcAft>
                <a:spcPts val="0"/>
              </a:spcAft>
              <a:buClr>
                <a:srgbClr val="002060"/>
              </a:buClr>
              <a:buSzPts val="1251"/>
              <a:buChar char="•"/>
            </a:pPr>
            <a:r>
              <a:rPr i="0" lang="en-US" sz="1250" u="none" cap="none" strike="noStrike">
                <a:solidFill>
                  <a:srgbClr val="002060"/>
                </a:solidFill>
              </a:rPr>
              <a:t>Regular reviews</a:t>
            </a:r>
            <a:endParaRPr i="0" sz="1250" u="none" cap="none" strike="noStrike"/>
          </a:p>
        </p:txBody>
      </p:sp>
      <p:sp>
        <p:nvSpPr>
          <p:cNvPr id="350" name="Google Shape;350;g38e0bf7cbdf_0_146"/>
          <p:cNvSpPr/>
          <p:nvPr/>
        </p:nvSpPr>
        <p:spPr>
          <a:xfrm>
            <a:off x="8173382" y="5685433"/>
            <a:ext cx="3489300" cy="261600"/>
          </a:xfrm>
          <a:prstGeom prst="rect">
            <a:avLst/>
          </a:prstGeom>
          <a:noFill/>
          <a:ln>
            <a:noFill/>
          </a:ln>
        </p:spPr>
        <p:txBody>
          <a:bodyPr anchorCtr="0" anchor="t" bIns="0" lIns="0" spcFirstLastPara="1" rIns="0" wrap="square" tIns="0">
            <a:noAutofit/>
          </a:bodyPr>
          <a:lstStyle/>
          <a:p>
            <a:pPr indent="-295765" lvl="0" marL="295765" marR="0" rtl="0" algn="l">
              <a:lnSpc>
                <a:spcPct val="162069"/>
              </a:lnSpc>
              <a:spcBef>
                <a:spcPts val="0"/>
              </a:spcBef>
              <a:spcAft>
                <a:spcPts val="0"/>
              </a:spcAft>
              <a:buClr>
                <a:srgbClr val="002060"/>
              </a:buClr>
              <a:buSzPts val="1251"/>
              <a:buChar char="•"/>
            </a:pPr>
            <a:r>
              <a:rPr i="0" lang="en-US" sz="1250" u="none" cap="none" strike="noStrike">
                <a:solidFill>
                  <a:srgbClr val="002060"/>
                </a:solidFill>
              </a:rPr>
              <a:t>Readiness assessment</a:t>
            </a:r>
            <a:endParaRPr i="0" sz="1250" u="none" cap="none" strike="noStrike"/>
          </a:p>
        </p:txBody>
      </p:sp>
      <p:sp>
        <p:nvSpPr>
          <p:cNvPr id="351" name="Google Shape;351;g38e0bf7cbdf_0_146"/>
          <p:cNvSpPr/>
          <p:nvPr/>
        </p:nvSpPr>
        <p:spPr>
          <a:xfrm>
            <a:off x="8173382" y="5996193"/>
            <a:ext cx="3489300" cy="261600"/>
          </a:xfrm>
          <a:prstGeom prst="rect">
            <a:avLst/>
          </a:prstGeom>
          <a:noFill/>
          <a:ln>
            <a:noFill/>
          </a:ln>
        </p:spPr>
        <p:txBody>
          <a:bodyPr anchorCtr="0" anchor="t" bIns="0" lIns="0" spcFirstLastPara="1" rIns="0" wrap="square" tIns="0">
            <a:noAutofit/>
          </a:bodyPr>
          <a:lstStyle/>
          <a:p>
            <a:pPr indent="-295765" lvl="0" marL="295765" marR="0" rtl="0" algn="l">
              <a:lnSpc>
                <a:spcPct val="162069"/>
              </a:lnSpc>
              <a:spcBef>
                <a:spcPts val="0"/>
              </a:spcBef>
              <a:spcAft>
                <a:spcPts val="0"/>
              </a:spcAft>
              <a:buClr>
                <a:srgbClr val="002060"/>
              </a:buClr>
              <a:buSzPts val="1251"/>
              <a:buChar char="•"/>
            </a:pPr>
            <a:r>
              <a:rPr i="0" lang="en-US" sz="1250" u="none" cap="none" strike="noStrike">
                <a:solidFill>
                  <a:srgbClr val="002060"/>
                </a:solidFill>
              </a:rPr>
              <a:t>Feedback mechanisms</a:t>
            </a:r>
            <a:endParaRPr i="0" sz="12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38e0bf7cbdf_0_18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58" name="Google Shape;358;g38e0bf7cbdf_0_18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59" name="Google Shape;359;g38e0bf7cbdf_0_182"/>
          <p:cNvPicPr preferRelativeResize="0"/>
          <p:nvPr/>
        </p:nvPicPr>
        <p:blipFill rotWithShape="1">
          <a:blip r:embed="rId3">
            <a:alphaModFix/>
          </a:blip>
          <a:srcRect b="0" l="0" r="0" t="0"/>
          <a:stretch/>
        </p:blipFill>
        <p:spPr>
          <a:xfrm>
            <a:off x="714552" y="1639828"/>
            <a:ext cx="3450824" cy="3450824"/>
          </a:xfrm>
          <a:prstGeom prst="rect">
            <a:avLst/>
          </a:prstGeom>
          <a:noFill/>
          <a:ln>
            <a:noFill/>
          </a:ln>
        </p:spPr>
      </p:pic>
      <p:sp>
        <p:nvSpPr>
          <p:cNvPr id="360" name="Google Shape;360;g38e0bf7cbdf_0_182"/>
          <p:cNvSpPr/>
          <p:nvPr/>
        </p:nvSpPr>
        <p:spPr>
          <a:xfrm>
            <a:off x="4705225" y="304300"/>
            <a:ext cx="71748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050" u="none" cap="none" strike="noStrike">
                <a:solidFill>
                  <a:srgbClr val="D1282E"/>
                </a:solidFill>
              </a:rPr>
              <a:t>Integrating HR Resilience with Organizational Plans</a:t>
            </a:r>
            <a:endParaRPr i="0" sz="4050" u="none" cap="none" strike="noStrike"/>
          </a:p>
        </p:txBody>
      </p:sp>
      <p:sp>
        <p:nvSpPr>
          <p:cNvPr id="361" name="Google Shape;361;g38e0bf7cbdf_0_182"/>
          <p:cNvSpPr/>
          <p:nvPr/>
        </p:nvSpPr>
        <p:spPr>
          <a:xfrm>
            <a:off x="4705225" y="1948671"/>
            <a:ext cx="7174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Human capital resilience must be embedded within broader organizational resilience and business continuity frameworks.</a:t>
            </a:r>
            <a:endParaRPr i="0" sz="1750" u="none" cap="none" strike="noStrike"/>
          </a:p>
        </p:txBody>
      </p:sp>
      <p:sp>
        <p:nvSpPr>
          <p:cNvPr id="362" name="Google Shape;362;g38e0bf7cbdf_0_182"/>
          <p:cNvSpPr/>
          <p:nvPr/>
        </p:nvSpPr>
        <p:spPr>
          <a:xfrm>
            <a:off x="4705225" y="2878549"/>
            <a:ext cx="7174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Operational Recovery Integration</a:t>
            </a:r>
            <a:r>
              <a:rPr i="0" lang="en-US" sz="1750" u="none" cap="none" strike="noStrike">
                <a:solidFill>
                  <a:srgbClr val="002060"/>
                </a:solidFill>
              </a:rPr>
              <a:t> Link HR continuity strategies directly to operational recovery plans and procedures.</a:t>
            </a:r>
            <a:endParaRPr i="0" sz="1750" u="none" cap="none" strike="noStrike"/>
          </a:p>
        </p:txBody>
      </p:sp>
      <p:sp>
        <p:nvSpPr>
          <p:cNvPr id="363" name="Google Shape;363;g38e0bf7cbdf_0_182"/>
          <p:cNvSpPr/>
          <p:nvPr/>
        </p:nvSpPr>
        <p:spPr>
          <a:xfrm>
            <a:off x="4705225" y="3683650"/>
            <a:ext cx="7174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Risk Assessment Participation</a:t>
            </a:r>
            <a:r>
              <a:rPr i="0" lang="en-US" sz="1750" u="none" cap="none" strike="noStrike">
                <a:solidFill>
                  <a:srgbClr val="002060"/>
                </a:solidFill>
              </a:rPr>
              <a:t> Include HR in organizational risk assessment and business impact analysis processes.</a:t>
            </a:r>
            <a:endParaRPr i="0" sz="1750" u="none" cap="none" strike="noStrike"/>
          </a:p>
        </p:txBody>
      </p:sp>
      <p:sp>
        <p:nvSpPr>
          <p:cNvPr id="364" name="Google Shape;364;g38e0bf7cbdf_0_182"/>
          <p:cNvSpPr/>
          <p:nvPr/>
        </p:nvSpPr>
        <p:spPr>
          <a:xfrm>
            <a:off x="4705225" y="4488750"/>
            <a:ext cx="7174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Continuity Governance</a:t>
            </a:r>
            <a:r>
              <a:rPr i="0" lang="en-US" sz="1750" u="none" cap="none" strike="noStrike">
                <a:solidFill>
                  <a:srgbClr val="002060"/>
                </a:solidFill>
              </a:rPr>
              <a:t> Embed training and development within business continuity governance structures.</a:t>
            </a:r>
            <a:endParaRPr i="0" sz="1750" u="none" cap="none" strike="noStrike"/>
          </a:p>
        </p:txBody>
      </p:sp>
      <p:sp>
        <p:nvSpPr>
          <p:cNvPr id="365" name="Google Shape;365;g38e0bf7cbdf_0_182"/>
          <p:cNvSpPr/>
          <p:nvPr/>
        </p:nvSpPr>
        <p:spPr>
          <a:xfrm>
            <a:off x="4705225" y="5293850"/>
            <a:ext cx="7174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Cross-Functional Coordination</a:t>
            </a:r>
            <a:r>
              <a:rPr i="0" lang="en-US" sz="1750" u="none" cap="none" strike="noStrike">
                <a:solidFill>
                  <a:srgbClr val="002060"/>
                </a:solidFill>
              </a:rPr>
              <a:t> Establish HR representation in crisis management and business continuity teams.</a:t>
            </a:r>
            <a:endParaRPr i="0" sz="17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38e0bf7cbdf_0_19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72" name="Google Shape;372;g38e0bf7cbdf_0_19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73" name="Google Shape;373;g38e0bf7cbdf_0_195"/>
          <p:cNvSpPr/>
          <p:nvPr/>
        </p:nvSpPr>
        <p:spPr>
          <a:xfrm>
            <a:off x="397025" y="632000"/>
            <a:ext cx="9144600" cy="6210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98"/>
              <a:buFont typeface="Nunito Sans"/>
              <a:buNone/>
            </a:pPr>
            <a:r>
              <a:rPr i="0" lang="en-US" sz="3897" u="none" cap="none" strike="noStrike">
                <a:solidFill>
                  <a:srgbClr val="D1282E"/>
                </a:solidFill>
              </a:rPr>
              <a:t>Measuring Workforce Resilience Maturity</a:t>
            </a:r>
            <a:endParaRPr i="0" sz="3897" u="none" cap="none" strike="noStrike"/>
          </a:p>
        </p:txBody>
      </p:sp>
      <p:sp>
        <p:nvSpPr>
          <p:cNvPr id="374" name="Google Shape;374;g38e0bf7cbdf_0_195"/>
          <p:cNvSpPr/>
          <p:nvPr/>
        </p:nvSpPr>
        <p:spPr>
          <a:xfrm>
            <a:off x="397025" y="1650147"/>
            <a:ext cx="11424300" cy="317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3"/>
              <a:buFont typeface="Inter"/>
              <a:buNone/>
            </a:pPr>
            <a:r>
              <a:rPr i="0" lang="en-US" sz="1532" u="none" cap="none" strike="noStrike">
                <a:solidFill>
                  <a:srgbClr val="002060"/>
                </a:solidFill>
              </a:rPr>
              <a:t>Quantitative and qualitative metrics provide visibility into human capital resilience effectiveness and maturity progression.</a:t>
            </a:r>
            <a:endParaRPr i="0" sz="1532" u="none" cap="none" strike="noStrike"/>
          </a:p>
        </p:txBody>
      </p:sp>
      <p:sp>
        <p:nvSpPr>
          <p:cNvPr id="375" name="Google Shape;375;g38e0bf7cbdf_0_195"/>
          <p:cNvSpPr/>
          <p:nvPr/>
        </p:nvSpPr>
        <p:spPr>
          <a:xfrm>
            <a:off x="397025" y="2290778"/>
            <a:ext cx="2669700" cy="655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5124"/>
              <a:buFont typeface="Nunito Sans"/>
              <a:buNone/>
            </a:pPr>
            <a:r>
              <a:rPr i="0" lang="en-US" sz="5124" u="none" cap="none" strike="noStrike">
                <a:solidFill>
                  <a:srgbClr val="002060"/>
                </a:solidFill>
              </a:rPr>
              <a:t>85%</a:t>
            </a:r>
            <a:endParaRPr i="0" sz="5124" u="none" cap="none" strike="noStrike"/>
          </a:p>
        </p:txBody>
      </p:sp>
      <p:sp>
        <p:nvSpPr>
          <p:cNvPr id="376" name="Google Shape;376;g38e0bf7cbdf_0_195"/>
          <p:cNvSpPr/>
          <p:nvPr/>
        </p:nvSpPr>
        <p:spPr>
          <a:xfrm>
            <a:off x="397025" y="3194523"/>
            <a:ext cx="2669700" cy="6207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2060"/>
              </a:buClr>
              <a:buSzPts val="1927"/>
              <a:buFont typeface="Nunito Sans"/>
              <a:buNone/>
            </a:pPr>
            <a:r>
              <a:rPr i="0" lang="en-US" sz="1926" u="none" cap="none" strike="noStrike">
                <a:solidFill>
                  <a:srgbClr val="002060"/>
                </a:solidFill>
              </a:rPr>
              <a:t>Cross-Training Coverage</a:t>
            </a:r>
            <a:endParaRPr i="0" sz="1926" u="none" cap="none" strike="noStrike"/>
          </a:p>
        </p:txBody>
      </p:sp>
      <p:sp>
        <p:nvSpPr>
          <p:cNvPr id="377" name="Google Shape;377;g38e0bf7cbdf_0_195"/>
          <p:cNvSpPr/>
          <p:nvPr/>
        </p:nvSpPr>
        <p:spPr>
          <a:xfrm>
            <a:off x="397025" y="3934434"/>
            <a:ext cx="2669700" cy="953400"/>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002060"/>
              </a:buClr>
              <a:buSzPts val="1533"/>
              <a:buFont typeface="Inter"/>
              <a:buNone/>
            </a:pPr>
            <a:r>
              <a:rPr i="0" lang="en-US" sz="1532" u="none" cap="none" strike="noStrike">
                <a:solidFill>
                  <a:srgbClr val="002060"/>
                </a:solidFill>
              </a:rPr>
              <a:t>Percentage of critical roles with trained backup personnel</a:t>
            </a:r>
            <a:endParaRPr i="0" sz="1532" u="none" cap="none" strike="noStrike"/>
          </a:p>
        </p:txBody>
      </p:sp>
      <p:sp>
        <p:nvSpPr>
          <p:cNvPr id="378" name="Google Shape;378;g38e0bf7cbdf_0_195"/>
          <p:cNvSpPr/>
          <p:nvPr/>
        </p:nvSpPr>
        <p:spPr>
          <a:xfrm>
            <a:off x="3315066" y="2290778"/>
            <a:ext cx="2669700" cy="655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5124"/>
              <a:buFont typeface="Nunito Sans"/>
              <a:buNone/>
            </a:pPr>
            <a:r>
              <a:rPr i="0" lang="en-US" sz="5124" u="none" cap="none" strike="noStrike">
                <a:solidFill>
                  <a:srgbClr val="002060"/>
                </a:solidFill>
              </a:rPr>
              <a:t>92%</a:t>
            </a:r>
            <a:endParaRPr i="0" sz="5124" u="none" cap="none" strike="noStrike"/>
          </a:p>
        </p:txBody>
      </p:sp>
      <p:sp>
        <p:nvSpPr>
          <p:cNvPr id="379" name="Google Shape;379;g38e0bf7cbdf_0_195"/>
          <p:cNvSpPr/>
          <p:nvPr/>
        </p:nvSpPr>
        <p:spPr>
          <a:xfrm>
            <a:off x="3408298" y="3194523"/>
            <a:ext cx="2483400" cy="3102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2060"/>
              </a:buClr>
              <a:buSzPts val="1927"/>
              <a:buFont typeface="Nunito Sans"/>
              <a:buNone/>
            </a:pPr>
            <a:r>
              <a:rPr i="0" lang="en-US" sz="1926" u="none" cap="none" strike="noStrike">
                <a:solidFill>
                  <a:srgbClr val="002060"/>
                </a:solidFill>
              </a:rPr>
              <a:t>Pipeline Readiness</a:t>
            </a:r>
            <a:endParaRPr i="0" sz="1926" u="none" cap="none" strike="noStrike"/>
          </a:p>
        </p:txBody>
      </p:sp>
      <p:sp>
        <p:nvSpPr>
          <p:cNvPr id="380" name="Google Shape;380;g38e0bf7cbdf_0_195"/>
          <p:cNvSpPr/>
          <p:nvPr/>
        </p:nvSpPr>
        <p:spPr>
          <a:xfrm>
            <a:off x="3315066" y="3624078"/>
            <a:ext cx="2669700" cy="953400"/>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002060"/>
              </a:buClr>
              <a:buSzPts val="1533"/>
              <a:buFont typeface="Inter"/>
              <a:buNone/>
            </a:pPr>
            <a:r>
              <a:rPr i="0" lang="en-US" sz="1532" u="none" cap="none" strike="noStrike">
                <a:solidFill>
                  <a:srgbClr val="002060"/>
                </a:solidFill>
              </a:rPr>
              <a:t>Leadership positions with identified and prepared successors</a:t>
            </a:r>
            <a:endParaRPr i="0" sz="1532" u="none" cap="none" strike="noStrike"/>
          </a:p>
        </p:txBody>
      </p:sp>
      <p:sp>
        <p:nvSpPr>
          <p:cNvPr id="381" name="Google Shape;381;g38e0bf7cbdf_0_195"/>
          <p:cNvSpPr/>
          <p:nvPr/>
        </p:nvSpPr>
        <p:spPr>
          <a:xfrm>
            <a:off x="6233211" y="2290778"/>
            <a:ext cx="2669700" cy="655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5124"/>
              <a:buFont typeface="Nunito Sans"/>
              <a:buNone/>
            </a:pPr>
            <a:r>
              <a:rPr i="0" lang="en-US" sz="5124" u="none" cap="none" strike="noStrike">
                <a:solidFill>
                  <a:srgbClr val="002060"/>
                </a:solidFill>
              </a:rPr>
              <a:t>78%</a:t>
            </a:r>
            <a:endParaRPr i="0" sz="5124" u="none" cap="none" strike="noStrike"/>
          </a:p>
        </p:txBody>
      </p:sp>
      <p:sp>
        <p:nvSpPr>
          <p:cNvPr id="382" name="Google Shape;382;g38e0bf7cbdf_0_195"/>
          <p:cNvSpPr/>
          <p:nvPr/>
        </p:nvSpPr>
        <p:spPr>
          <a:xfrm>
            <a:off x="6326443" y="3194523"/>
            <a:ext cx="2483400" cy="3102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2060"/>
              </a:buClr>
              <a:buSzPts val="1927"/>
              <a:buFont typeface="Nunito Sans"/>
              <a:buNone/>
            </a:pPr>
            <a:r>
              <a:rPr i="0" lang="en-US" sz="1926" u="none" cap="none" strike="noStrike">
                <a:solidFill>
                  <a:srgbClr val="002060"/>
                </a:solidFill>
              </a:rPr>
              <a:t>Training Completion</a:t>
            </a:r>
            <a:endParaRPr i="0" sz="1926" u="none" cap="none" strike="noStrike"/>
          </a:p>
        </p:txBody>
      </p:sp>
      <p:sp>
        <p:nvSpPr>
          <p:cNvPr id="383" name="Google Shape;383;g38e0bf7cbdf_0_195"/>
          <p:cNvSpPr/>
          <p:nvPr/>
        </p:nvSpPr>
        <p:spPr>
          <a:xfrm>
            <a:off x="6233211" y="3624078"/>
            <a:ext cx="2669700" cy="953400"/>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002060"/>
              </a:buClr>
              <a:buSzPts val="1533"/>
              <a:buFont typeface="Inter"/>
              <a:buNone/>
            </a:pPr>
            <a:r>
              <a:rPr i="0" lang="en-US" sz="1532" u="none" cap="none" strike="noStrike">
                <a:solidFill>
                  <a:srgbClr val="002060"/>
                </a:solidFill>
              </a:rPr>
              <a:t>Staff completing required cross-training and development programs</a:t>
            </a:r>
            <a:endParaRPr i="0" sz="1532" u="none" cap="none" strike="noStrike"/>
          </a:p>
        </p:txBody>
      </p:sp>
      <p:sp>
        <p:nvSpPr>
          <p:cNvPr id="384" name="Google Shape;384;g38e0bf7cbdf_0_195"/>
          <p:cNvSpPr/>
          <p:nvPr/>
        </p:nvSpPr>
        <p:spPr>
          <a:xfrm>
            <a:off x="9151357" y="2290778"/>
            <a:ext cx="2669700" cy="655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5124"/>
              <a:buFont typeface="Nunito Sans"/>
              <a:buNone/>
            </a:pPr>
            <a:r>
              <a:rPr i="0" lang="en-US" sz="5124" u="none" cap="none" strike="noStrike">
                <a:solidFill>
                  <a:srgbClr val="002060"/>
                </a:solidFill>
              </a:rPr>
              <a:t>4.2</a:t>
            </a:r>
            <a:endParaRPr i="0" sz="5124" u="none" cap="none" strike="noStrike"/>
          </a:p>
        </p:txBody>
      </p:sp>
      <p:sp>
        <p:nvSpPr>
          <p:cNvPr id="385" name="Google Shape;385;g38e0bf7cbdf_0_195"/>
          <p:cNvSpPr/>
          <p:nvPr/>
        </p:nvSpPr>
        <p:spPr>
          <a:xfrm>
            <a:off x="9244589" y="3194523"/>
            <a:ext cx="2483400" cy="3102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002060"/>
              </a:buClr>
              <a:buSzPts val="1927"/>
              <a:buFont typeface="Nunito Sans"/>
              <a:buNone/>
            </a:pPr>
            <a:r>
              <a:rPr i="0" lang="en-US" sz="1926" u="none" cap="none" strike="noStrike">
                <a:solidFill>
                  <a:srgbClr val="002060"/>
                </a:solidFill>
              </a:rPr>
              <a:t>Crisis Engagement</a:t>
            </a:r>
            <a:endParaRPr i="0" sz="1926" u="none" cap="none" strike="noStrike"/>
          </a:p>
        </p:txBody>
      </p:sp>
      <p:sp>
        <p:nvSpPr>
          <p:cNvPr id="386" name="Google Shape;386;g38e0bf7cbdf_0_195"/>
          <p:cNvSpPr/>
          <p:nvPr/>
        </p:nvSpPr>
        <p:spPr>
          <a:xfrm>
            <a:off x="9151357" y="3624078"/>
            <a:ext cx="2669700" cy="953400"/>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002060"/>
              </a:buClr>
              <a:buSzPts val="1533"/>
              <a:buFont typeface="Inter"/>
              <a:buNone/>
            </a:pPr>
            <a:r>
              <a:rPr i="0" lang="en-US" sz="1532" u="none" cap="none" strike="noStrike">
                <a:solidFill>
                  <a:srgbClr val="002060"/>
                </a:solidFill>
              </a:rPr>
              <a:t>Average staff engagement score during business continuity exercises</a:t>
            </a:r>
            <a:endParaRPr i="0" sz="1532" u="none" cap="none" strike="noStrike"/>
          </a:p>
        </p:txBody>
      </p:sp>
      <p:sp>
        <p:nvSpPr>
          <p:cNvPr id="387" name="Google Shape;387;g38e0bf7cbdf_0_195"/>
          <p:cNvSpPr/>
          <p:nvPr/>
        </p:nvSpPr>
        <p:spPr>
          <a:xfrm>
            <a:off x="397025" y="5111515"/>
            <a:ext cx="11424300" cy="635700"/>
          </a:xfrm>
          <a:prstGeom prst="rect">
            <a:avLst/>
          </a:prstGeom>
          <a:noFill/>
          <a:ln>
            <a:noFill/>
          </a:ln>
        </p:spPr>
        <p:txBody>
          <a:bodyPr anchorCtr="0" anchor="t" bIns="0" lIns="0" spcFirstLastPara="1" rIns="0" wrap="square" tIns="0">
            <a:noAutofit/>
          </a:bodyPr>
          <a:lstStyle/>
          <a:p>
            <a:pPr indent="0" lvl="0" marL="0" marR="0" rtl="0" algn="ctr">
              <a:lnSpc>
                <a:spcPct val="162857"/>
              </a:lnSpc>
              <a:spcBef>
                <a:spcPts val="0"/>
              </a:spcBef>
              <a:spcAft>
                <a:spcPts val="0"/>
              </a:spcAft>
              <a:buClr>
                <a:srgbClr val="002060"/>
              </a:buClr>
              <a:buSzPts val="1533"/>
              <a:buFont typeface="Inter"/>
              <a:buNone/>
            </a:pPr>
            <a:r>
              <a:rPr i="0" lang="en-US" sz="1532" u="none" cap="none" strike="noStrike">
                <a:solidFill>
                  <a:srgbClr val="002060"/>
                </a:solidFill>
              </a:rPr>
              <a:t>These metrics enable organizations to track progress, identify improvement areas, and demonstrate human capital resilience maturity to stakeholders and leadership.</a:t>
            </a:r>
            <a:endParaRPr i="0" sz="1532"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38e0bf7cbdf_0_21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94" name="Google Shape;394;g38e0bf7cbdf_0_21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95" name="Google Shape;395;g38e0bf7cbdf_0_216"/>
          <p:cNvPicPr preferRelativeResize="0"/>
          <p:nvPr/>
        </p:nvPicPr>
        <p:blipFill rotWithShape="1">
          <a:blip r:embed="rId3">
            <a:alphaModFix/>
          </a:blip>
          <a:srcRect b="0" l="0" r="0" t="0"/>
          <a:stretch/>
        </p:blipFill>
        <p:spPr>
          <a:xfrm>
            <a:off x="213813" y="304619"/>
            <a:ext cx="4403632" cy="4403632"/>
          </a:xfrm>
          <a:prstGeom prst="rect">
            <a:avLst/>
          </a:prstGeom>
          <a:noFill/>
          <a:ln>
            <a:noFill/>
          </a:ln>
        </p:spPr>
      </p:pic>
      <p:sp>
        <p:nvSpPr>
          <p:cNvPr id="396" name="Google Shape;396;g38e0bf7cbdf_0_216"/>
          <p:cNvSpPr/>
          <p:nvPr/>
        </p:nvSpPr>
        <p:spPr>
          <a:xfrm>
            <a:off x="5123189" y="279076"/>
            <a:ext cx="6855000" cy="1277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11"/>
              <a:buFont typeface="Nunito Sans"/>
              <a:buNone/>
            </a:pPr>
            <a:r>
              <a:rPr i="0" lang="en-US" sz="4011" u="none" cap="none" strike="noStrike">
                <a:solidFill>
                  <a:srgbClr val="D1282E"/>
                </a:solidFill>
              </a:rPr>
              <a:t>Common Implementation Challenges</a:t>
            </a:r>
            <a:endParaRPr i="0" sz="4011" u="none" cap="none" strike="noStrike"/>
          </a:p>
        </p:txBody>
      </p:sp>
      <p:sp>
        <p:nvSpPr>
          <p:cNvPr id="397" name="Google Shape;397;g38e0bf7cbdf_0_216"/>
          <p:cNvSpPr/>
          <p:nvPr/>
        </p:nvSpPr>
        <p:spPr>
          <a:xfrm>
            <a:off x="5123189" y="1761407"/>
            <a:ext cx="6855000" cy="65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i="0" lang="en-US" sz="1577" u="none" cap="none" strike="noStrike">
                <a:solidFill>
                  <a:srgbClr val="002060"/>
                </a:solidFill>
              </a:rPr>
              <a:t>Organizations frequently encounter predictable obstacles when developing human capital resilience strategies.</a:t>
            </a:r>
            <a:endParaRPr i="0" sz="1577" u="none" cap="none" strike="noStrike"/>
          </a:p>
        </p:txBody>
      </p:sp>
      <p:sp>
        <p:nvSpPr>
          <p:cNvPr id="398" name="Google Shape;398;g38e0bf7cbdf_0_216"/>
          <p:cNvSpPr/>
          <p:nvPr/>
        </p:nvSpPr>
        <p:spPr>
          <a:xfrm>
            <a:off x="5123189" y="2620152"/>
            <a:ext cx="3439200" cy="3834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D1282E"/>
              </a:buClr>
              <a:buSzPts val="2389"/>
              <a:buFont typeface="Nunito Sans"/>
              <a:buNone/>
            </a:pPr>
            <a:r>
              <a:rPr i="0" lang="en-US" sz="2388" u="none" cap="none" strike="noStrike">
                <a:solidFill>
                  <a:srgbClr val="D1282E"/>
                </a:solidFill>
              </a:rPr>
              <a:t>Primary Challenge Areas</a:t>
            </a:r>
            <a:endParaRPr i="0" sz="2388" u="none" cap="none" strike="noStrike"/>
          </a:p>
        </p:txBody>
      </p:sp>
      <p:sp>
        <p:nvSpPr>
          <p:cNvPr id="399" name="Google Shape;399;g38e0bf7cbdf_0_216"/>
          <p:cNvSpPr/>
          <p:nvPr/>
        </p:nvSpPr>
        <p:spPr>
          <a:xfrm>
            <a:off x="5123189" y="3207997"/>
            <a:ext cx="6855000" cy="65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b="1" i="0" lang="en-US" sz="1577" u="none" cap="none" strike="noStrike">
                <a:solidFill>
                  <a:srgbClr val="002060"/>
                </a:solidFill>
              </a:rPr>
              <a:t>Limited HR Integration</a:t>
            </a:r>
            <a:r>
              <a:rPr i="0" lang="en-US" sz="1577" u="none" cap="none" strike="noStrike">
                <a:solidFill>
                  <a:srgbClr val="002060"/>
                </a:solidFill>
              </a:rPr>
              <a:t> Insufficient HR involvement in business continuity planning and risk assessment processes.</a:t>
            </a:r>
            <a:endParaRPr i="0" sz="1577" u="none" cap="none" strike="noStrike"/>
          </a:p>
        </p:txBody>
      </p:sp>
      <p:sp>
        <p:nvSpPr>
          <p:cNvPr id="400" name="Google Shape;400;g38e0bf7cbdf_0_216"/>
          <p:cNvSpPr/>
          <p:nvPr/>
        </p:nvSpPr>
        <p:spPr>
          <a:xfrm>
            <a:off x="5123189" y="3933761"/>
            <a:ext cx="6855000" cy="65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b="1" i="0" lang="en-US" sz="1577" u="none" cap="none" strike="noStrike">
                <a:solidFill>
                  <a:srgbClr val="002060"/>
                </a:solidFill>
              </a:rPr>
              <a:t>Knowledge Loss Risk</a:t>
            </a:r>
            <a:r>
              <a:rPr i="0" lang="en-US" sz="1577" u="none" cap="none" strike="noStrike">
                <a:solidFill>
                  <a:srgbClr val="002060"/>
                </a:solidFill>
              </a:rPr>
              <a:t> Employee turnover and retirement leading to institutional knowledge loss without proper transfer.</a:t>
            </a:r>
            <a:endParaRPr i="0" sz="1577" u="none" cap="none" strike="noStrike"/>
          </a:p>
        </p:txBody>
      </p:sp>
      <p:sp>
        <p:nvSpPr>
          <p:cNvPr id="401" name="Google Shape;401;g38e0bf7cbdf_0_216"/>
          <p:cNvSpPr/>
          <p:nvPr/>
        </p:nvSpPr>
        <p:spPr>
          <a:xfrm>
            <a:off x="5123189" y="4659524"/>
            <a:ext cx="6855000" cy="65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b="1" i="0" lang="en-US" sz="1577" u="none" cap="none" strike="noStrike">
                <a:solidFill>
                  <a:srgbClr val="002060"/>
                </a:solidFill>
              </a:rPr>
              <a:t>Documentation Gaps</a:t>
            </a:r>
            <a:r>
              <a:rPr i="0" lang="en-US" sz="1577" u="none" cap="none" strike="noStrike">
                <a:solidFill>
                  <a:srgbClr val="002060"/>
                </a:solidFill>
              </a:rPr>
              <a:t> Lack of comprehensive documentation of key processes and decision-making procedures.</a:t>
            </a:r>
            <a:endParaRPr i="0" sz="1577" u="none" cap="none" strike="noStrike"/>
          </a:p>
        </p:txBody>
      </p:sp>
      <p:sp>
        <p:nvSpPr>
          <p:cNvPr id="402" name="Google Shape;402;g38e0bf7cbdf_0_216"/>
          <p:cNvSpPr/>
          <p:nvPr/>
        </p:nvSpPr>
        <p:spPr>
          <a:xfrm>
            <a:off x="5123189" y="5385288"/>
            <a:ext cx="6855000" cy="65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b="1" i="0" lang="en-US" sz="1577" u="none" cap="none" strike="noStrike">
                <a:solidFill>
                  <a:srgbClr val="002060"/>
                </a:solidFill>
              </a:rPr>
              <a:t>Resource Constraints</a:t>
            </a:r>
            <a:r>
              <a:rPr i="0" lang="en-US" sz="1577" u="none" cap="none" strike="noStrike">
                <a:solidFill>
                  <a:srgbClr val="002060"/>
                </a:solidFill>
              </a:rPr>
              <a:t> Limited time and budget allocation for cross-training and succession development programs.</a:t>
            </a:r>
            <a:endParaRPr i="0" sz="1577"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38e0bf7cbdf_0_23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09" name="Google Shape;409;g38e0bf7cbdf_0_23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10" name="Google Shape;410;g38e0bf7cbdf_0_230"/>
          <p:cNvSpPr/>
          <p:nvPr/>
        </p:nvSpPr>
        <p:spPr>
          <a:xfrm>
            <a:off x="185850" y="286200"/>
            <a:ext cx="11072700" cy="6426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33"/>
              <a:buFont typeface="Nunito Sans"/>
              <a:buNone/>
            </a:pPr>
            <a:r>
              <a:rPr i="0" lang="en-US" sz="4032" u="none" cap="none" strike="noStrike">
                <a:solidFill>
                  <a:srgbClr val="D1282E"/>
                </a:solidFill>
              </a:rPr>
              <a:t>Case Example: Human Resilience in Action</a:t>
            </a:r>
            <a:endParaRPr i="0" sz="4032" u="none" cap="none" strike="noStrike"/>
          </a:p>
        </p:txBody>
      </p:sp>
      <p:sp>
        <p:nvSpPr>
          <p:cNvPr id="411" name="Google Shape;411;g38e0bf7cbdf_0_230"/>
          <p:cNvSpPr/>
          <p:nvPr/>
        </p:nvSpPr>
        <p:spPr>
          <a:xfrm>
            <a:off x="185849" y="1339655"/>
            <a:ext cx="11820300" cy="3741300"/>
          </a:xfrm>
          <a:prstGeom prst="roundRect">
            <a:avLst>
              <a:gd fmla="val 2308" name="adj"/>
            </a:avLst>
          </a:prstGeom>
          <a:noFill/>
          <a:ln cap="flat" cmpd="sng" w="8625">
            <a:solidFill>
              <a:srgbClr val="000000">
                <a:alpha val="7840"/>
              </a:srgbClr>
            </a:solidFill>
            <a:prstDash val="solid"/>
            <a:round/>
            <a:headEnd len="sm" w="sm" type="none"/>
            <a:tailEnd len="sm" w="sm" type="none"/>
          </a:ln>
        </p:spPr>
        <p:txBody>
          <a:bodyPr anchorCtr="0" anchor="ctr" bIns="82850" lIns="82850" spcFirstLastPara="1" rIns="82850" wrap="square" tIns="82850">
            <a:noAutofit/>
          </a:bodyPr>
          <a:lstStyle/>
          <a:p>
            <a:pPr indent="0" lvl="0" marL="0" rtl="0" algn="l">
              <a:spcBef>
                <a:spcPts val="0"/>
              </a:spcBef>
              <a:spcAft>
                <a:spcPts val="0"/>
              </a:spcAft>
              <a:buNone/>
            </a:pPr>
            <a:r>
              <a:t/>
            </a:r>
            <a:endParaRPr/>
          </a:p>
        </p:txBody>
      </p:sp>
      <p:sp>
        <p:nvSpPr>
          <p:cNvPr id="412" name="Google Shape;412;g38e0bf7cbdf_0_230"/>
          <p:cNvSpPr/>
          <p:nvPr/>
        </p:nvSpPr>
        <p:spPr>
          <a:xfrm>
            <a:off x="192755" y="1346561"/>
            <a:ext cx="11806500" cy="589500"/>
          </a:xfrm>
          <a:prstGeom prst="rect">
            <a:avLst/>
          </a:prstGeom>
          <a:solidFill>
            <a:srgbClr val="FFFFFF">
              <a:alpha val="3920"/>
            </a:srgbClr>
          </a:solidFill>
          <a:ln>
            <a:noFill/>
          </a:ln>
        </p:spPr>
        <p:txBody>
          <a:bodyPr anchorCtr="0" anchor="ctr" bIns="82850" lIns="82850" spcFirstLastPara="1" rIns="82850" wrap="square" tIns="82850">
            <a:noAutofit/>
          </a:bodyPr>
          <a:lstStyle/>
          <a:p>
            <a:pPr indent="0" lvl="0" marL="0" rtl="0" algn="l">
              <a:spcBef>
                <a:spcPts val="0"/>
              </a:spcBef>
              <a:spcAft>
                <a:spcPts val="0"/>
              </a:spcAft>
              <a:buNone/>
            </a:pPr>
            <a:r>
              <a:t/>
            </a:r>
            <a:endParaRPr/>
          </a:p>
        </p:txBody>
      </p:sp>
      <p:sp>
        <p:nvSpPr>
          <p:cNvPr id="413" name="Google Shape;413;g38e0bf7cbdf_0_230"/>
          <p:cNvSpPr/>
          <p:nvPr/>
        </p:nvSpPr>
        <p:spPr>
          <a:xfrm>
            <a:off x="398417" y="1476800"/>
            <a:ext cx="3520500" cy="329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i="0" lang="en-US" sz="1585" u="none" cap="none" strike="noStrike">
                <a:solidFill>
                  <a:srgbClr val="002060"/>
                </a:solidFill>
              </a:rPr>
              <a:t>Pandemic Response</a:t>
            </a:r>
            <a:endParaRPr i="0" sz="1585" u="none" cap="none" strike="noStrike"/>
          </a:p>
        </p:txBody>
      </p:sp>
      <p:sp>
        <p:nvSpPr>
          <p:cNvPr id="414" name="Google Shape;414;g38e0bf7cbdf_0_230"/>
          <p:cNvSpPr/>
          <p:nvPr/>
        </p:nvSpPr>
        <p:spPr>
          <a:xfrm>
            <a:off x="4336977" y="1476800"/>
            <a:ext cx="3517200" cy="329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i="0" lang="en-US" sz="1585" u="none" cap="none" strike="noStrike">
                <a:solidFill>
                  <a:srgbClr val="002060"/>
                </a:solidFill>
              </a:rPr>
              <a:t>Key Personnel Loss</a:t>
            </a:r>
            <a:endParaRPr i="0" sz="1585" u="none" cap="none" strike="noStrike"/>
          </a:p>
        </p:txBody>
      </p:sp>
      <p:sp>
        <p:nvSpPr>
          <p:cNvPr id="415" name="Google Shape;415;g38e0bf7cbdf_0_230"/>
          <p:cNvSpPr/>
          <p:nvPr/>
        </p:nvSpPr>
        <p:spPr>
          <a:xfrm>
            <a:off x="8272083" y="1476800"/>
            <a:ext cx="3521700" cy="329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i="0" lang="en-US" sz="1585" u="none" cap="none" strike="noStrike">
                <a:solidFill>
                  <a:srgbClr val="002060"/>
                </a:solidFill>
              </a:rPr>
              <a:t>Rapid Growth Challenge</a:t>
            </a:r>
            <a:endParaRPr i="0" sz="1585" u="none" cap="none" strike="noStrike"/>
          </a:p>
        </p:txBody>
      </p:sp>
      <p:sp>
        <p:nvSpPr>
          <p:cNvPr id="416" name="Google Shape;416;g38e0bf7cbdf_0_230"/>
          <p:cNvSpPr/>
          <p:nvPr/>
        </p:nvSpPr>
        <p:spPr>
          <a:xfrm>
            <a:off x="192755" y="1935926"/>
            <a:ext cx="11806500" cy="3138300"/>
          </a:xfrm>
          <a:prstGeom prst="rect">
            <a:avLst/>
          </a:prstGeom>
          <a:solidFill>
            <a:srgbClr val="000000">
              <a:alpha val="3920"/>
            </a:srgbClr>
          </a:solidFill>
          <a:ln>
            <a:noFill/>
          </a:ln>
        </p:spPr>
        <p:txBody>
          <a:bodyPr anchorCtr="0" anchor="ctr" bIns="82850" lIns="82850" spcFirstLastPara="1" rIns="82850" wrap="square" tIns="82850">
            <a:noAutofit/>
          </a:bodyPr>
          <a:lstStyle/>
          <a:p>
            <a:pPr indent="0" lvl="0" marL="0" rtl="0" algn="l">
              <a:spcBef>
                <a:spcPts val="0"/>
              </a:spcBef>
              <a:spcAft>
                <a:spcPts val="0"/>
              </a:spcAft>
              <a:buNone/>
            </a:pPr>
            <a:r>
              <a:t/>
            </a:r>
            <a:endParaRPr/>
          </a:p>
        </p:txBody>
      </p:sp>
      <p:sp>
        <p:nvSpPr>
          <p:cNvPr id="417" name="Google Shape;417;g38e0bf7cbdf_0_230"/>
          <p:cNvSpPr/>
          <p:nvPr/>
        </p:nvSpPr>
        <p:spPr>
          <a:xfrm>
            <a:off x="398417" y="2066166"/>
            <a:ext cx="3520500" cy="657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b="1" i="0" lang="en-US" sz="1585" u="none" cap="none" strike="noStrike">
                <a:solidFill>
                  <a:srgbClr val="002060"/>
                </a:solidFill>
              </a:rPr>
              <a:t>Challenge:</a:t>
            </a:r>
            <a:r>
              <a:rPr i="0" lang="en-US" sz="1585" u="none" cap="none" strike="noStrike">
                <a:solidFill>
                  <a:srgbClr val="002060"/>
                </a:solidFill>
              </a:rPr>
              <a:t> 40% staff absence during pandemic peak.</a:t>
            </a:r>
            <a:endParaRPr i="0" sz="1585" u="none" cap="none" strike="noStrike"/>
          </a:p>
        </p:txBody>
      </p:sp>
      <p:sp>
        <p:nvSpPr>
          <p:cNvPr id="418" name="Google Shape;418;g38e0bf7cbdf_0_230"/>
          <p:cNvSpPr/>
          <p:nvPr/>
        </p:nvSpPr>
        <p:spPr>
          <a:xfrm>
            <a:off x="398417" y="2847275"/>
            <a:ext cx="3520500" cy="986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b="1" i="0" lang="en-US" sz="1585" u="none" cap="none" strike="noStrike">
                <a:solidFill>
                  <a:srgbClr val="002060"/>
                </a:solidFill>
              </a:rPr>
              <a:t>Response:</a:t>
            </a:r>
            <a:r>
              <a:rPr i="0" lang="en-US" sz="1585" u="none" cap="none" strike="noStrike">
                <a:solidFill>
                  <a:srgbClr val="002060"/>
                </a:solidFill>
              </a:rPr>
              <a:t> Cross-trained personnel maintained critical operations with zero service disruption.</a:t>
            </a:r>
            <a:endParaRPr i="0" sz="1585" u="none" cap="none" strike="noStrike"/>
          </a:p>
        </p:txBody>
      </p:sp>
      <p:sp>
        <p:nvSpPr>
          <p:cNvPr id="419" name="Google Shape;419;g38e0bf7cbdf_0_230"/>
          <p:cNvSpPr/>
          <p:nvPr/>
        </p:nvSpPr>
        <p:spPr>
          <a:xfrm>
            <a:off x="398417" y="3957272"/>
            <a:ext cx="3520500" cy="657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b="1" i="0" lang="en-US" sz="1585" u="none" cap="none" strike="noStrike">
                <a:solidFill>
                  <a:srgbClr val="002060"/>
                </a:solidFill>
              </a:rPr>
              <a:t>Result:</a:t>
            </a:r>
            <a:r>
              <a:rPr i="0" lang="en-US" sz="1585" u="none" cap="none" strike="noStrike">
                <a:solidFill>
                  <a:srgbClr val="002060"/>
                </a:solidFill>
              </a:rPr>
              <a:t> Client retention at 98% vs industry average of 75%.</a:t>
            </a:r>
            <a:endParaRPr i="0" sz="1585" u="none" cap="none" strike="noStrike"/>
          </a:p>
        </p:txBody>
      </p:sp>
      <p:sp>
        <p:nvSpPr>
          <p:cNvPr id="420" name="Google Shape;420;g38e0bf7cbdf_0_230"/>
          <p:cNvSpPr/>
          <p:nvPr/>
        </p:nvSpPr>
        <p:spPr>
          <a:xfrm>
            <a:off x="4336977" y="2066166"/>
            <a:ext cx="3517200" cy="657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b="1" i="0" lang="en-US" sz="1585" u="none" cap="none" strike="noStrike">
                <a:solidFill>
                  <a:srgbClr val="002060"/>
                </a:solidFill>
              </a:rPr>
              <a:t>Challenge:</a:t>
            </a:r>
            <a:r>
              <a:rPr i="0" lang="en-US" sz="1585" u="none" cap="none" strike="noStrike">
                <a:solidFill>
                  <a:srgbClr val="002060"/>
                </a:solidFill>
              </a:rPr>
              <a:t> Sudden departure of senior technical leader.</a:t>
            </a:r>
            <a:endParaRPr i="0" sz="1585" u="none" cap="none" strike="noStrike"/>
          </a:p>
        </p:txBody>
      </p:sp>
      <p:sp>
        <p:nvSpPr>
          <p:cNvPr id="421" name="Google Shape;421;g38e0bf7cbdf_0_230"/>
          <p:cNvSpPr/>
          <p:nvPr/>
        </p:nvSpPr>
        <p:spPr>
          <a:xfrm>
            <a:off x="4336977" y="2847275"/>
            <a:ext cx="3517200" cy="986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b="1" i="0" lang="en-US" sz="1585" u="none" cap="none" strike="noStrike">
                <a:solidFill>
                  <a:srgbClr val="002060"/>
                </a:solidFill>
              </a:rPr>
              <a:t>Response:</a:t>
            </a:r>
            <a:r>
              <a:rPr i="0" lang="en-US" sz="1585" u="none" cap="none" strike="noStrike">
                <a:solidFill>
                  <a:srgbClr val="002060"/>
                </a:solidFill>
              </a:rPr>
              <a:t> Prepared successor immediately assumed role with documented knowledge transfer.</a:t>
            </a:r>
            <a:endParaRPr i="0" sz="1585" u="none" cap="none" strike="noStrike"/>
          </a:p>
        </p:txBody>
      </p:sp>
      <p:sp>
        <p:nvSpPr>
          <p:cNvPr id="422" name="Google Shape;422;g38e0bf7cbdf_0_230"/>
          <p:cNvSpPr/>
          <p:nvPr/>
        </p:nvSpPr>
        <p:spPr>
          <a:xfrm>
            <a:off x="4336977" y="3957272"/>
            <a:ext cx="3517200" cy="657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b="1" i="0" lang="en-US" sz="1585" u="none" cap="none" strike="noStrike">
                <a:solidFill>
                  <a:srgbClr val="002060"/>
                </a:solidFill>
              </a:rPr>
              <a:t>Result:</a:t>
            </a:r>
            <a:r>
              <a:rPr i="0" lang="en-US" sz="1585" u="none" cap="none" strike="noStrike">
                <a:solidFill>
                  <a:srgbClr val="002060"/>
                </a:solidFill>
              </a:rPr>
              <a:t> Project delivery maintained on schedule without delays.</a:t>
            </a:r>
            <a:endParaRPr i="0" sz="1585" u="none" cap="none" strike="noStrike"/>
          </a:p>
        </p:txBody>
      </p:sp>
      <p:sp>
        <p:nvSpPr>
          <p:cNvPr id="423" name="Google Shape;423;g38e0bf7cbdf_0_230"/>
          <p:cNvSpPr/>
          <p:nvPr/>
        </p:nvSpPr>
        <p:spPr>
          <a:xfrm>
            <a:off x="8272083" y="2066166"/>
            <a:ext cx="3521700" cy="657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b="1" i="0" lang="en-US" sz="1585" u="none" cap="none" strike="noStrike">
                <a:solidFill>
                  <a:srgbClr val="002060"/>
                </a:solidFill>
              </a:rPr>
              <a:t>Challenge:</a:t>
            </a:r>
            <a:r>
              <a:rPr i="0" lang="en-US" sz="1585" u="none" cap="none" strike="noStrike">
                <a:solidFill>
                  <a:srgbClr val="002060"/>
                </a:solidFill>
              </a:rPr>
              <a:t> 200% business growth requiring rapid team expansion.</a:t>
            </a:r>
            <a:endParaRPr i="0" sz="1585" u="none" cap="none" strike="noStrike"/>
          </a:p>
        </p:txBody>
      </p:sp>
      <p:sp>
        <p:nvSpPr>
          <p:cNvPr id="424" name="Google Shape;424;g38e0bf7cbdf_0_230"/>
          <p:cNvSpPr/>
          <p:nvPr/>
        </p:nvSpPr>
        <p:spPr>
          <a:xfrm>
            <a:off x="8272083" y="2847275"/>
            <a:ext cx="3521700" cy="986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b="1" i="0" lang="en-US" sz="1585" u="none" cap="none" strike="noStrike">
                <a:solidFill>
                  <a:srgbClr val="002060"/>
                </a:solidFill>
              </a:rPr>
              <a:t>Response:</a:t>
            </a:r>
            <a:r>
              <a:rPr i="0" lang="en-US" sz="1585" u="none" cap="none" strike="noStrike">
                <a:solidFill>
                  <a:srgbClr val="002060"/>
                </a:solidFill>
              </a:rPr>
              <a:t> Cross-trained staff provided mentoring and accelerated onboarding.</a:t>
            </a:r>
            <a:endParaRPr i="0" sz="1585" u="none" cap="none" strike="noStrike"/>
          </a:p>
        </p:txBody>
      </p:sp>
      <p:sp>
        <p:nvSpPr>
          <p:cNvPr id="425" name="Google Shape;425;g38e0bf7cbdf_0_230"/>
          <p:cNvSpPr/>
          <p:nvPr/>
        </p:nvSpPr>
        <p:spPr>
          <a:xfrm>
            <a:off x="8272083" y="3957272"/>
            <a:ext cx="3521700" cy="986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b="1" i="0" lang="en-US" sz="1585" u="none" cap="none" strike="noStrike">
                <a:solidFill>
                  <a:srgbClr val="002060"/>
                </a:solidFill>
              </a:rPr>
              <a:t>Result:</a:t>
            </a:r>
            <a:r>
              <a:rPr i="0" lang="en-US" sz="1585" u="none" cap="none" strike="noStrike">
                <a:solidFill>
                  <a:srgbClr val="002060"/>
                </a:solidFill>
              </a:rPr>
              <a:t> New team productivity reached 90% efficiency within 60 days.</a:t>
            </a:r>
            <a:endParaRPr i="0" sz="1585" u="none" cap="none" strike="noStrike"/>
          </a:p>
        </p:txBody>
      </p:sp>
      <p:sp>
        <p:nvSpPr>
          <p:cNvPr id="426" name="Google Shape;426;g38e0bf7cbdf_0_230"/>
          <p:cNvSpPr/>
          <p:nvPr/>
        </p:nvSpPr>
        <p:spPr>
          <a:xfrm>
            <a:off x="185849" y="5312318"/>
            <a:ext cx="11820300" cy="657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6"/>
              <a:buFont typeface="Inter"/>
              <a:buNone/>
            </a:pPr>
            <a:r>
              <a:rPr i="0" lang="en-US" sz="1585" u="none" cap="none" strike="noStrike">
                <a:solidFill>
                  <a:srgbClr val="002060"/>
                </a:solidFill>
              </a:rPr>
              <a:t>These examples demonstrate how strategic human capital resilience investments enable organizations to maintain operations and competitive advantage during significant disruptions and changes.</a:t>
            </a:r>
            <a:endParaRPr i="0" sz="1585"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38e0bf7cbdf_0_25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33" name="Google Shape;433;g38e0bf7cbdf_0_25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34" name="Google Shape;434;g38e0bf7cbdf_0_253"/>
          <p:cNvSpPr/>
          <p:nvPr/>
        </p:nvSpPr>
        <p:spPr>
          <a:xfrm>
            <a:off x="725126" y="456275"/>
            <a:ext cx="7778400" cy="523500"/>
          </a:xfrm>
          <a:prstGeom prst="rect">
            <a:avLst/>
          </a:prstGeom>
          <a:noFill/>
          <a:ln>
            <a:noFill/>
          </a:ln>
        </p:spPr>
        <p:txBody>
          <a:bodyPr anchorCtr="0" anchor="t" bIns="0" lIns="0" spcFirstLastPara="1" rIns="0" wrap="square" tIns="0">
            <a:noAutofit/>
          </a:bodyPr>
          <a:lstStyle/>
          <a:p>
            <a:pPr indent="0" lvl="0" marL="0" marR="0" rtl="0" algn="ctr">
              <a:lnSpc>
                <a:spcPct val="124096"/>
              </a:lnSpc>
              <a:spcBef>
                <a:spcPts val="0"/>
              </a:spcBef>
              <a:spcAft>
                <a:spcPts val="0"/>
              </a:spcAft>
              <a:buClr>
                <a:srgbClr val="D1282E"/>
              </a:buClr>
              <a:buSzPts val="3297"/>
              <a:buFont typeface="Nunito Sans"/>
              <a:buNone/>
            </a:pPr>
            <a:r>
              <a:rPr i="0" lang="en-US" sz="3297" u="none" cap="none" strike="noStrike">
                <a:solidFill>
                  <a:srgbClr val="D1282E"/>
                </a:solidFill>
              </a:rPr>
              <a:t>Summary and Key Takeaways</a:t>
            </a:r>
            <a:endParaRPr i="0" sz="3297" u="none" cap="none" strike="noStrike"/>
          </a:p>
        </p:txBody>
      </p:sp>
      <p:sp>
        <p:nvSpPr>
          <p:cNvPr id="435" name="Google Shape;435;g38e0bf7cbdf_0_253"/>
          <p:cNvSpPr/>
          <p:nvPr/>
        </p:nvSpPr>
        <p:spPr>
          <a:xfrm>
            <a:off x="4829300" y="1381650"/>
            <a:ext cx="6722700" cy="2947500"/>
          </a:xfrm>
          <a:prstGeom prst="rect">
            <a:avLst/>
          </a:prstGeom>
          <a:noFill/>
          <a:ln>
            <a:noFill/>
          </a:ln>
        </p:spPr>
        <p:txBody>
          <a:bodyPr anchorCtr="0" anchor="t" bIns="0" lIns="0" spcFirstLastPara="1" rIns="0" wrap="square" tIns="0">
            <a:noAutofit/>
          </a:bodyPr>
          <a:lstStyle/>
          <a:p>
            <a:pPr indent="-336550" lvl="0" marL="457200" rtl="0" algn="l">
              <a:lnSpc>
                <a:spcPct val="115000"/>
              </a:lnSpc>
              <a:spcBef>
                <a:spcPts val="1200"/>
              </a:spcBef>
              <a:spcAft>
                <a:spcPts val="0"/>
              </a:spcAft>
              <a:buClr>
                <a:schemeClr val="dk1"/>
              </a:buClr>
              <a:buSzPts val="1700"/>
              <a:buChar char="●"/>
            </a:pPr>
            <a:r>
              <a:rPr b="1" lang="en-US" sz="1700">
                <a:solidFill>
                  <a:schemeClr val="dk1"/>
                </a:solidFill>
              </a:rPr>
              <a:t>Human Capital Resilience:</a:t>
            </a:r>
            <a:r>
              <a:rPr lang="en-US" sz="1700">
                <a:solidFill>
                  <a:schemeClr val="dk1"/>
                </a:solidFill>
              </a:rPr>
              <a:t> People are the foundation of organizational resilience, requiring systematic cross-training and succession planning to ensure operational stability.</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Strategic Integration:</a:t>
            </a:r>
            <a:r>
              <a:rPr lang="en-US" sz="1700">
                <a:solidFill>
                  <a:schemeClr val="dk1"/>
                </a:solidFill>
              </a:rPr>
              <a:t> HR resilience must be integrated with broader business continuity frameworks, including risk assessment, business impact analysis, and recovery planning.</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Four Critical Components:</a:t>
            </a:r>
            <a:r>
              <a:rPr lang="en-US" sz="1700">
                <a:solidFill>
                  <a:schemeClr val="dk1"/>
                </a:solidFill>
              </a:rPr>
              <a:t> Effective human resilience requires attention to workforce planning, cross-training, succession planning, and continuous improvement cycles.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US" sz="1700">
                <a:solidFill>
                  <a:schemeClr val="dk1"/>
                </a:solidFill>
              </a:rPr>
              <a:t>Measurable Outcomes:</a:t>
            </a:r>
            <a:r>
              <a:rPr lang="en-US" sz="1700">
                <a:solidFill>
                  <a:schemeClr val="dk1"/>
                </a:solidFill>
              </a:rPr>
              <a:t> Success requires clear metrics including cross-training coverage, leadership pipeline readiness, and workforce engagement during crises.</a:t>
            </a:r>
            <a:endParaRPr b="1" sz="1910">
              <a:solidFill>
                <a:srgbClr val="002060"/>
              </a:solidFill>
            </a:endParaRPr>
          </a:p>
        </p:txBody>
      </p:sp>
      <p:sp>
        <p:nvSpPr>
          <p:cNvPr id="436" name="Google Shape;436;g38e0bf7cbdf_0_253"/>
          <p:cNvSpPr/>
          <p:nvPr/>
        </p:nvSpPr>
        <p:spPr>
          <a:xfrm>
            <a:off x="479051" y="5731819"/>
            <a:ext cx="10452000" cy="669900"/>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002060"/>
              </a:buClr>
              <a:buSzPts val="1629"/>
              <a:buFont typeface="Inter"/>
              <a:buNone/>
            </a:pPr>
            <a:r>
              <a:rPr b="1" i="0" lang="en-US" sz="1628" u="none" cap="none" strike="noStrike">
                <a:solidFill>
                  <a:srgbClr val="002060"/>
                </a:solidFill>
              </a:rPr>
              <a:t>Remember:</a:t>
            </a:r>
            <a:r>
              <a:rPr i="0" lang="en-US" sz="1628" u="none" cap="none" strike="noStrike">
                <a:solidFill>
                  <a:srgbClr val="002060"/>
                </a:solidFill>
              </a:rPr>
              <a:t> Human capital resilience ensures organizational sustainability and creates competitive advantage through workforce adaptability and knowledge preservation.</a:t>
            </a:r>
            <a:endParaRPr i="0" sz="1628" u="none" cap="none" strike="noStrike"/>
          </a:p>
        </p:txBody>
      </p:sp>
      <p:pic>
        <p:nvPicPr>
          <p:cNvPr descr="Royalty-Free photo: Person's left hand | PickPik" id="437" name="Google Shape;437;g38e0bf7cbdf_0_253"/>
          <p:cNvPicPr preferRelativeResize="0"/>
          <p:nvPr/>
        </p:nvPicPr>
        <p:blipFill>
          <a:blip r:embed="rId3">
            <a:alphaModFix/>
          </a:blip>
          <a:stretch>
            <a:fillRect/>
          </a:stretch>
        </p:blipFill>
        <p:spPr>
          <a:xfrm>
            <a:off x="925749" y="1545699"/>
            <a:ext cx="3335225" cy="3335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38e0bf7cbdf_0_414"/>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444" name="Google Shape;444;g38e0bf7cbdf_0_414"/>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445" name="Google Shape;445;g38e0bf7cbdf_0_414"/>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8e0bf7cbdf_0_44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52" name="Google Shape;452;g38e0bf7cbdf_0_44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53" name="Google Shape;453;g38e0bf7cbdf_0_442"/>
          <p:cNvSpPr/>
          <p:nvPr/>
        </p:nvSpPr>
        <p:spPr>
          <a:xfrm>
            <a:off x="325974" y="262510"/>
            <a:ext cx="6140100" cy="1599000"/>
          </a:xfrm>
          <a:prstGeom prst="rect">
            <a:avLst/>
          </a:prstGeom>
          <a:noFill/>
          <a:ln>
            <a:noFill/>
          </a:ln>
        </p:spPr>
        <p:txBody>
          <a:bodyPr anchorCtr="0" anchor="t" bIns="0" lIns="0" spcFirstLastPara="1" rIns="0" wrap="square" tIns="0">
            <a:noAutofit/>
          </a:bodyPr>
          <a:lstStyle/>
          <a:p>
            <a:pPr indent="0" lvl="0" marL="0" marR="0" rtl="0" algn="l">
              <a:lnSpc>
                <a:spcPct val="125438"/>
              </a:lnSpc>
              <a:spcBef>
                <a:spcPts val="0"/>
              </a:spcBef>
              <a:spcAft>
                <a:spcPts val="0"/>
              </a:spcAft>
              <a:buClr>
                <a:srgbClr val="D1282E"/>
              </a:buClr>
              <a:buSzPts val="4999"/>
              <a:buFont typeface="Nunito Sans"/>
              <a:buNone/>
            </a:pPr>
            <a:r>
              <a:rPr i="0" lang="en-US" sz="4998" u="none" cap="none" strike="noStrike">
                <a:solidFill>
                  <a:srgbClr val="D1282E"/>
                </a:solidFill>
              </a:rPr>
              <a:t>Facilities &amp; Physical Resilience</a:t>
            </a:r>
            <a:endParaRPr i="0" sz="4998" u="none" cap="none" strike="noStrike"/>
          </a:p>
        </p:txBody>
      </p:sp>
      <p:sp>
        <p:nvSpPr>
          <p:cNvPr id="454" name="Google Shape;454;g38e0bf7cbdf_0_442"/>
          <p:cNvSpPr/>
          <p:nvPr/>
        </p:nvSpPr>
        <p:spPr>
          <a:xfrm>
            <a:off x="325974" y="2046718"/>
            <a:ext cx="6140100" cy="296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47"/>
              <a:buFont typeface="Inter"/>
              <a:buNone/>
            </a:pPr>
            <a:r>
              <a:rPr i="0" lang="en-US" sz="1447" u="none" cap="none" strike="noStrike">
                <a:solidFill>
                  <a:srgbClr val="002060"/>
                </a:solidFill>
              </a:rPr>
              <a:t>Human, Physical &amp; Vendor Resilience Module</a:t>
            </a:r>
            <a:endParaRPr i="0" sz="1447" u="none" cap="none" strike="noStrike"/>
          </a:p>
        </p:txBody>
      </p:sp>
      <p:sp>
        <p:nvSpPr>
          <p:cNvPr id="455" name="Google Shape;455;g38e0bf7cbdf_0_442"/>
          <p:cNvSpPr/>
          <p:nvPr/>
        </p:nvSpPr>
        <p:spPr>
          <a:xfrm>
            <a:off x="325974" y="2510025"/>
            <a:ext cx="6140100" cy="1482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47"/>
              <a:buFont typeface="Inter"/>
              <a:buNone/>
            </a:pPr>
            <a:r>
              <a:rPr i="0" lang="en-US" sz="1447" u="none" cap="none" strike="noStrike">
                <a:solidFill>
                  <a:srgbClr val="002060"/>
                </a:solidFill>
              </a:rPr>
              <a:t>This session explores how physical infrastructure and facilities management enhance business continuity and organizational resilience. It covers strategies like site redundancy, asset protection, and facility readiness to ensure critical infrastructure supports essential functions during all operational phases.</a:t>
            </a:r>
            <a:endParaRPr i="0" sz="1447" u="none" cap="none" strike="noStrike"/>
          </a:p>
        </p:txBody>
      </p:sp>
      <p:sp>
        <p:nvSpPr>
          <p:cNvPr id="456" name="Google Shape;456;g38e0bf7cbdf_0_442"/>
          <p:cNvSpPr/>
          <p:nvPr/>
        </p:nvSpPr>
        <p:spPr>
          <a:xfrm>
            <a:off x="325974" y="4389769"/>
            <a:ext cx="3707400" cy="46320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D1282E"/>
              </a:buClr>
              <a:buSzPts val="2894"/>
              <a:buFont typeface="Nunito Sans"/>
              <a:buNone/>
            </a:pPr>
            <a:r>
              <a:rPr i="0" lang="en-US" sz="2894" u="none" cap="none" strike="noStrike">
                <a:solidFill>
                  <a:srgbClr val="D1282E"/>
                </a:solidFill>
              </a:rPr>
              <a:t>Key Focus Areas</a:t>
            </a:r>
            <a:endParaRPr i="0" sz="2894" u="none" cap="none" strike="noStrike"/>
          </a:p>
        </p:txBody>
      </p:sp>
      <p:sp>
        <p:nvSpPr>
          <p:cNvPr id="457" name="Google Shape;457;g38e0bf7cbdf_0_442"/>
          <p:cNvSpPr/>
          <p:nvPr/>
        </p:nvSpPr>
        <p:spPr>
          <a:xfrm>
            <a:off x="325974" y="5038524"/>
            <a:ext cx="6140100" cy="296400"/>
          </a:xfrm>
          <a:prstGeom prst="rect">
            <a:avLst/>
          </a:prstGeom>
          <a:noFill/>
          <a:ln>
            <a:noFill/>
          </a:ln>
        </p:spPr>
        <p:txBody>
          <a:bodyPr anchorCtr="0" anchor="t" bIns="0" lIns="0" spcFirstLastPara="1" rIns="0" wrap="square" tIns="0">
            <a:noAutofit/>
          </a:bodyPr>
          <a:lstStyle/>
          <a:p>
            <a:pPr indent="-300725" lvl="0" marL="300725" marR="0" rtl="0" algn="l">
              <a:lnSpc>
                <a:spcPct val="160606"/>
              </a:lnSpc>
              <a:spcBef>
                <a:spcPts val="0"/>
              </a:spcBef>
              <a:spcAft>
                <a:spcPts val="0"/>
              </a:spcAft>
              <a:buClr>
                <a:srgbClr val="002060"/>
              </a:buClr>
              <a:buSzPts val="1447"/>
              <a:buChar char="•"/>
            </a:pPr>
            <a:r>
              <a:rPr i="0" lang="en-US" sz="1447" u="none" cap="none" strike="noStrike">
                <a:solidFill>
                  <a:srgbClr val="002060"/>
                </a:solidFill>
              </a:rPr>
              <a:t>Facility continuity &amp; planning</a:t>
            </a:r>
            <a:endParaRPr i="0" sz="1447" u="none" cap="none" strike="noStrike"/>
          </a:p>
        </p:txBody>
      </p:sp>
      <p:sp>
        <p:nvSpPr>
          <p:cNvPr id="458" name="Google Shape;458;g38e0bf7cbdf_0_442"/>
          <p:cNvSpPr/>
          <p:nvPr/>
        </p:nvSpPr>
        <p:spPr>
          <a:xfrm>
            <a:off x="325974" y="5399918"/>
            <a:ext cx="6140100" cy="296400"/>
          </a:xfrm>
          <a:prstGeom prst="rect">
            <a:avLst/>
          </a:prstGeom>
          <a:noFill/>
          <a:ln>
            <a:noFill/>
          </a:ln>
        </p:spPr>
        <p:txBody>
          <a:bodyPr anchorCtr="0" anchor="t" bIns="0" lIns="0" spcFirstLastPara="1" rIns="0" wrap="square" tIns="0">
            <a:noAutofit/>
          </a:bodyPr>
          <a:lstStyle/>
          <a:p>
            <a:pPr indent="-300725" lvl="0" marL="300725" marR="0" rtl="0" algn="l">
              <a:lnSpc>
                <a:spcPct val="160606"/>
              </a:lnSpc>
              <a:spcBef>
                <a:spcPts val="0"/>
              </a:spcBef>
              <a:spcAft>
                <a:spcPts val="0"/>
              </a:spcAft>
              <a:buClr>
                <a:srgbClr val="002060"/>
              </a:buClr>
              <a:buSzPts val="1447"/>
              <a:buChar char="•"/>
            </a:pPr>
            <a:r>
              <a:rPr i="0" lang="en-US" sz="1447" u="none" cap="none" strike="noStrike">
                <a:solidFill>
                  <a:srgbClr val="002060"/>
                </a:solidFill>
              </a:rPr>
              <a:t>Site redundancy &amp; backup locations</a:t>
            </a:r>
            <a:endParaRPr i="0" sz="1447" u="none" cap="none" strike="noStrike"/>
          </a:p>
        </p:txBody>
      </p:sp>
      <p:sp>
        <p:nvSpPr>
          <p:cNvPr id="459" name="Google Shape;459;g38e0bf7cbdf_0_442"/>
          <p:cNvSpPr/>
          <p:nvPr/>
        </p:nvSpPr>
        <p:spPr>
          <a:xfrm>
            <a:off x="325974" y="5761312"/>
            <a:ext cx="6140100" cy="296400"/>
          </a:xfrm>
          <a:prstGeom prst="rect">
            <a:avLst/>
          </a:prstGeom>
          <a:noFill/>
          <a:ln>
            <a:noFill/>
          </a:ln>
        </p:spPr>
        <p:txBody>
          <a:bodyPr anchorCtr="0" anchor="t" bIns="0" lIns="0" spcFirstLastPara="1" rIns="0" wrap="square" tIns="0">
            <a:noAutofit/>
          </a:bodyPr>
          <a:lstStyle/>
          <a:p>
            <a:pPr indent="-300725" lvl="0" marL="300725" marR="0" rtl="0" algn="l">
              <a:lnSpc>
                <a:spcPct val="160606"/>
              </a:lnSpc>
              <a:spcBef>
                <a:spcPts val="0"/>
              </a:spcBef>
              <a:spcAft>
                <a:spcPts val="0"/>
              </a:spcAft>
              <a:buClr>
                <a:srgbClr val="002060"/>
              </a:buClr>
              <a:buSzPts val="1447"/>
              <a:buChar char="•"/>
            </a:pPr>
            <a:r>
              <a:rPr i="0" lang="en-US" sz="1447" u="none" cap="none" strike="noStrike">
                <a:solidFill>
                  <a:srgbClr val="002060"/>
                </a:solidFill>
              </a:rPr>
              <a:t>Infrastructure hardening &amp; safety</a:t>
            </a:r>
            <a:endParaRPr i="0" sz="1447" u="none" cap="none" strike="noStrike"/>
          </a:p>
        </p:txBody>
      </p:sp>
      <p:sp>
        <p:nvSpPr>
          <p:cNvPr id="460" name="Google Shape;460;g38e0bf7cbdf_0_442"/>
          <p:cNvSpPr/>
          <p:nvPr/>
        </p:nvSpPr>
        <p:spPr>
          <a:xfrm>
            <a:off x="325974" y="6122707"/>
            <a:ext cx="6140100" cy="296400"/>
          </a:xfrm>
          <a:prstGeom prst="rect">
            <a:avLst/>
          </a:prstGeom>
          <a:noFill/>
          <a:ln>
            <a:noFill/>
          </a:ln>
        </p:spPr>
        <p:txBody>
          <a:bodyPr anchorCtr="0" anchor="t" bIns="0" lIns="0" spcFirstLastPara="1" rIns="0" wrap="square" tIns="0">
            <a:noAutofit/>
          </a:bodyPr>
          <a:lstStyle/>
          <a:p>
            <a:pPr indent="-300725" lvl="0" marL="300725" marR="0" rtl="0" algn="l">
              <a:lnSpc>
                <a:spcPct val="160606"/>
              </a:lnSpc>
              <a:spcBef>
                <a:spcPts val="0"/>
              </a:spcBef>
              <a:spcAft>
                <a:spcPts val="0"/>
              </a:spcAft>
              <a:buClr>
                <a:srgbClr val="002060"/>
              </a:buClr>
              <a:buSzPts val="1447"/>
              <a:buFont typeface="Inter"/>
              <a:buChar char="•"/>
            </a:pPr>
            <a:r>
              <a:rPr b="0" i="0" lang="en-US" sz="1447" u="none" cap="none" strike="noStrike">
                <a:solidFill>
                  <a:srgbClr val="002060"/>
                </a:solidFill>
                <a:latin typeface="Inter"/>
                <a:ea typeface="Inter"/>
                <a:cs typeface="Inter"/>
                <a:sym typeface="Inter"/>
              </a:rPr>
              <a:t>Environmental controls &amp; power resilience</a:t>
            </a:r>
            <a:endParaRPr b="0" i="0" sz="1447" u="none" cap="none" strike="noStrike"/>
          </a:p>
        </p:txBody>
      </p:sp>
      <p:sp>
        <p:nvSpPr>
          <p:cNvPr id="461" name="Google Shape;461;g38e0bf7cbdf_0_442"/>
          <p:cNvSpPr/>
          <p:nvPr/>
        </p:nvSpPr>
        <p:spPr>
          <a:xfrm>
            <a:off x="6924721" y="243924"/>
            <a:ext cx="4941300" cy="296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SzPts val="1447"/>
              <a:buFont typeface="Arial"/>
              <a:buNone/>
            </a:pPr>
            <a:r>
              <a:t/>
            </a:r>
            <a:endParaRPr b="0" i="0" sz="1447" u="none" cap="none" strike="noStrike"/>
          </a:p>
        </p:txBody>
      </p:sp>
      <p:pic>
        <p:nvPicPr>
          <p:cNvPr descr="preencoded.png" id="462" name="Google Shape;462;g38e0bf7cbdf_0_442"/>
          <p:cNvPicPr preferRelativeResize="0"/>
          <p:nvPr/>
        </p:nvPicPr>
        <p:blipFill rotWithShape="1">
          <a:blip r:embed="rId3">
            <a:alphaModFix/>
          </a:blip>
          <a:srcRect b="0" l="0" r="0" t="0"/>
          <a:stretch/>
        </p:blipFill>
        <p:spPr>
          <a:xfrm>
            <a:off x="6924725" y="973575"/>
            <a:ext cx="4684975" cy="4684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38e0bf7cbdf_0_458"/>
          <p:cNvSpPr txBox="1"/>
          <p:nvPr>
            <p:ph type="title"/>
          </p:nvPr>
        </p:nvSpPr>
        <p:spPr>
          <a:xfrm>
            <a:off x="459475" y="7232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469" name="Google Shape;469;g38e0bf7cbdf_0_458"/>
          <p:cNvSpPr txBox="1"/>
          <p:nvPr>
            <p:ph idx="1" type="body"/>
          </p:nvPr>
        </p:nvSpPr>
        <p:spPr>
          <a:xfrm>
            <a:off x="459475" y="1644400"/>
            <a:ext cx="5335200" cy="37656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Physical Resilience Fundamentals</a:t>
            </a:r>
            <a:endParaRPr b="0" sz="2400"/>
          </a:p>
          <a:p>
            <a:pPr indent="-381000" lvl="0" marL="457200" rtl="0" algn="l">
              <a:lnSpc>
                <a:spcPct val="115000"/>
              </a:lnSpc>
              <a:spcBef>
                <a:spcPts val="0"/>
              </a:spcBef>
              <a:spcAft>
                <a:spcPts val="0"/>
              </a:spcAft>
              <a:buSzPts val="2400"/>
              <a:buChar char="●"/>
            </a:pPr>
            <a:r>
              <a:rPr b="0" lang="en-US" sz="2400"/>
              <a:t>Site &amp; Infrastructure Continuity</a:t>
            </a:r>
            <a:endParaRPr b="0" sz="2400"/>
          </a:p>
          <a:p>
            <a:pPr indent="-381000" lvl="0" marL="457200" rtl="0" algn="l">
              <a:lnSpc>
                <a:spcPct val="115000"/>
              </a:lnSpc>
              <a:spcBef>
                <a:spcPts val="0"/>
              </a:spcBef>
              <a:spcAft>
                <a:spcPts val="0"/>
              </a:spcAft>
              <a:buSzPts val="2400"/>
              <a:buChar char="●"/>
            </a:pPr>
            <a:r>
              <a:rPr b="0" lang="en-US" sz="2400"/>
              <a:t>Environmental &amp; Safety Controls</a:t>
            </a:r>
            <a:endParaRPr b="0" sz="2400"/>
          </a:p>
          <a:p>
            <a:pPr indent="-381000" lvl="0" marL="457200" rtl="0" algn="l">
              <a:lnSpc>
                <a:spcPct val="115000"/>
              </a:lnSpc>
              <a:spcBef>
                <a:spcPts val="0"/>
              </a:spcBef>
              <a:spcAft>
                <a:spcPts val="0"/>
              </a:spcAft>
              <a:buSzPts val="2400"/>
              <a:buChar char="●"/>
            </a:pPr>
            <a:r>
              <a:rPr b="0" lang="en-US" sz="2400"/>
              <a:t>Facility Risk Assessment</a:t>
            </a:r>
            <a:endParaRPr b="0" sz="2400"/>
          </a:p>
          <a:p>
            <a:pPr indent="-381000" lvl="0" marL="457200" rtl="0" algn="l">
              <a:lnSpc>
                <a:spcPct val="115000"/>
              </a:lnSpc>
              <a:spcBef>
                <a:spcPts val="0"/>
              </a:spcBef>
              <a:spcAft>
                <a:spcPts val="0"/>
              </a:spcAft>
              <a:buSzPts val="2400"/>
              <a:buChar char="●"/>
            </a:pPr>
            <a:r>
              <a:rPr b="0" lang="en-US" sz="2400"/>
              <a:t>Recovery &amp; Relocation Planning</a:t>
            </a:r>
            <a:endParaRPr b="0" sz="2400"/>
          </a:p>
          <a:p>
            <a:pPr indent="-381000" lvl="0" marL="457200" rtl="0" algn="l">
              <a:lnSpc>
                <a:spcPct val="115000"/>
              </a:lnSpc>
              <a:spcBef>
                <a:spcPts val="0"/>
              </a:spcBef>
              <a:spcAft>
                <a:spcPts val="0"/>
              </a:spcAft>
              <a:buSzPts val="2400"/>
              <a:buChar char="●"/>
            </a:pPr>
            <a:r>
              <a:rPr b="0" lang="en-US" sz="2400"/>
              <a:t>Governance, Testing &amp; Improvement</a:t>
            </a:r>
            <a:endParaRPr b="0" sz="2400"/>
          </a:p>
        </p:txBody>
      </p:sp>
      <p:sp>
        <p:nvSpPr>
          <p:cNvPr id="470" name="Google Shape;470;g38e0bf7cbdf_0_45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71" name="Google Shape;471;g38e0bf7cbdf_0_45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72" name="Google Shape;472;g38e0bf7cbdf_0_458"/>
          <p:cNvSpPr txBox="1"/>
          <p:nvPr>
            <p:ph idx="1" type="body"/>
          </p:nvPr>
        </p:nvSpPr>
        <p:spPr>
          <a:xfrm>
            <a:off x="5884400" y="1644400"/>
            <a:ext cx="6056100" cy="35529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Define Facilities &amp; Physical Resilience (BCM)</a:t>
            </a:r>
            <a:endParaRPr b="0" sz="2400"/>
          </a:p>
          <a:p>
            <a:pPr indent="-381000" lvl="0" marL="457200" rtl="0" algn="l">
              <a:lnSpc>
                <a:spcPct val="115000"/>
              </a:lnSpc>
              <a:spcBef>
                <a:spcPts val="0"/>
              </a:spcBef>
              <a:spcAft>
                <a:spcPts val="0"/>
              </a:spcAft>
              <a:buSzPts val="2400"/>
              <a:buChar char="●"/>
            </a:pPr>
            <a:r>
              <a:rPr b="0" lang="en-US" sz="2400"/>
              <a:t>Recognize Site Continuity Strategies</a:t>
            </a:r>
            <a:endParaRPr b="0" sz="2400"/>
          </a:p>
          <a:p>
            <a:pPr indent="-381000" lvl="0" marL="457200" rtl="0" algn="l">
              <a:lnSpc>
                <a:spcPct val="115000"/>
              </a:lnSpc>
              <a:spcBef>
                <a:spcPts val="0"/>
              </a:spcBef>
              <a:spcAft>
                <a:spcPts val="0"/>
              </a:spcAft>
              <a:buSzPts val="2400"/>
              <a:buChar char="●"/>
            </a:pPr>
            <a:r>
              <a:rPr b="0" lang="en-US" sz="2400"/>
              <a:t>Identify &amp; Mitigate Physical Risks</a:t>
            </a:r>
            <a:endParaRPr b="0" sz="2400"/>
          </a:p>
          <a:p>
            <a:pPr indent="-381000" lvl="0" marL="457200" rtl="0" algn="l">
              <a:lnSpc>
                <a:spcPct val="115000"/>
              </a:lnSpc>
              <a:spcBef>
                <a:spcPts val="0"/>
              </a:spcBef>
              <a:spcAft>
                <a:spcPts val="0"/>
              </a:spcAft>
              <a:buSzPts val="2400"/>
              <a:buChar char="●"/>
            </a:pPr>
            <a:r>
              <a:rPr b="0" lang="en-US" sz="2400"/>
              <a:t>Develop Facility Recovery Plans</a:t>
            </a:r>
            <a:endParaRPr b="0" sz="2400"/>
          </a:p>
          <a:p>
            <a:pPr indent="-381000" lvl="0" marL="457200" rtl="0" algn="l">
              <a:lnSpc>
                <a:spcPct val="115000"/>
              </a:lnSpc>
              <a:spcBef>
                <a:spcPts val="0"/>
              </a:spcBef>
              <a:spcAft>
                <a:spcPts val="0"/>
              </a:spcAft>
              <a:buSzPts val="2400"/>
              <a:buChar char="●"/>
            </a:pPr>
            <a:r>
              <a:rPr b="0" lang="en-US" sz="2400"/>
              <a:t>Implement Resilience Testing Protocols</a:t>
            </a:r>
            <a:endParaRPr b="0" sz="2400"/>
          </a:p>
          <a:p>
            <a:pPr indent="-381000" lvl="0" marL="457200" rtl="0" algn="l">
              <a:lnSpc>
                <a:spcPct val="115000"/>
              </a:lnSpc>
              <a:spcBef>
                <a:spcPts val="0"/>
              </a:spcBef>
              <a:spcAft>
                <a:spcPts val="0"/>
              </a:spcAft>
              <a:buSzPts val="2400"/>
              <a:buChar char="●"/>
            </a:pPr>
            <a:r>
              <a:rPr b="0" lang="en-US" sz="2400"/>
              <a:t>Apply DRI Standards for Resilience</a:t>
            </a:r>
            <a:endParaRPr b="0" sz="2400"/>
          </a:p>
        </p:txBody>
      </p:sp>
      <p:sp>
        <p:nvSpPr>
          <p:cNvPr id="473" name="Google Shape;473;g38e0bf7cbdf_0_458"/>
          <p:cNvSpPr txBox="1"/>
          <p:nvPr>
            <p:ph type="title"/>
          </p:nvPr>
        </p:nvSpPr>
        <p:spPr>
          <a:xfrm>
            <a:off x="5884400" y="7232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38e0bf7cbdf_0_46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80" name="Google Shape;480;g38e0bf7cbdf_0_46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81" name="Google Shape;481;g38e0bf7cbdf_0_468"/>
          <p:cNvSpPr/>
          <p:nvPr/>
        </p:nvSpPr>
        <p:spPr>
          <a:xfrm>
            <a:off x="252875" y="507725"/>
            <a:ext cx="7326300" cy="639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12"/>
              <a:buFont typeface="Nunito Sans"/>
              <a:buNone/>
            </a:pPr>
            <a:r>
              <a:rPr i="0" lang="en-US" sz="4012" u="none" cap="none" strike="noStrike">
                <a:solidFill>
                  <a:srgbClr val="D1282E"/>
                </a:solidFill>
              </a:rPr>
              <a:t>Defining Physical Resilience</a:t>
            </a:r>
            <a:endParaRPr i="0" sz="4012" u="none" cap="none" strike="noStrike"/>
          </a:p>
        </p:txBody>
      </p:sp>
      <p:sp>
        <p:nvSpPr>
          <p:cNvPr id="482" name="Google Shape;482;g38e0bf7cbdf_0_468"/>
          <p:cNvSpPr/>
          <p:nvPr/>
        </p:nvSpPr>
        <p:spPr>
          <a:xfrm>
            <a:off x="252875" y="1351269"/>
            <a:ext cx="6856200" cy="981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i="0" lang="en-US" sz="1577" u="none" cap="none" strike="noStrike">
                <a:solidFill>
                  <a:srgbClr val="002060"/>
                </a:solidFill>
              </a:rPr>
              <a:t>Physical resilience ensures facilities and infrastructure remain functional despite disruptions. It involves proactive planning, adaptation, and rapid recovery to maintain essential services.</a:t>
            </a:r>
            <a:endParaRPr i="0" sz="1577" u="none" cap="none" strike="noStrike"/>
          </a:p>
        </p:txBody>
      </p:sp>
      <p:sp>
        <p:nvSpPr>
          <p:cNvPr id="483" name="Google Shape;483;g38e0bf7cbdf_0_468"/>
          <p:cNvSpPr/>
          <p:nvPr/>
        </p:nvSpPr>
        <p:spPr>
          <a:xfrm>
            <a:off x="252875" y="2516853"/>
            <a:ext cx="68562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i="0" lang="en-US" sz="1577" u="none" cap="none" strike="noStrike">
                <a:solidFill>
                  <a:srgbClr val="002060"/>
                </a:solidFill>
              </a:rPr>
              <a:t>Key characteristics include:</a:t>
            </a:r>
            <a:endParaRPr i="0" sz="1577" u="none" cap="none" strike="noStrike"/>
          </a:p>
        </p:txBody>
      </p:sp>
      <p:sp>
        <p:nvSpPr>
          <p:cNvPr id="484" name="Google Shape;484;g38e0bf7cbdf_0_468"/>
          <p:cNvSpPr/>
          <p:nvPr/>
        </p:nvSpPr>
        <p:spPr>
          <a:xfrm>
            <a:off x="252875" y="3028044"/>
            <a:ext cx="68562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b="1" i="0" lang="en-US" sz="1577" u="none" cap="none" strike="noStrike">
                <a:solidFill>
                  <a:srgbClr val="002060"/>
                </a:solidFill>
              </a:rPr>
              <a:t>Adaptive Design:</a:t>
            </a:r>
            <a:r>
              <a:rPr i="0" lang="en-US" sz="1577" u="none" cap="none" strike="noStrike">
                <a:solidFill>
                  <a:srgbClr val="002060"/>
                </a:solidFill>
              </a:rPr>
              <a:t> Systems built for multi-threat resilience.</a:t>
            </a:r>
            <a:endParaRPr i="0" sz="1577" u="none" cap="none" strike="noStrike"/>
          </a:p>
        </p:txBody>
      </p:sp>
      <p:sp>
        <p:nvSpPr>
          <p:cNvPr id="485" name="Google Shape;485;g38e0bf7cbdf_0_468"/>
          <p:cNvSpPr/>
          <p:nvPr/>
        </p:nvSpPr>
        <p:spPr>
          <a:xfrm>
            <a:off x="252875" y="3426735"/>
            <a:ext cx="68562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b="1" i="0" lang="en-US" sz="1577" u="none" cap="none" strike="noStrike">
                <a:solidFill>
                  <a:srgbClr val="002060"/>
                </a:solidFill>
              </a:rPr>
              <a:t>Strategic Location:</a:t>
            </a:r>
            <a:r>
              <a:rPr i="0" lang="en-US" sz="1577" u="none" cap="none" strike="noStrike">
                <a:solidFill>
                  <a:srgbClr val="002060"/>
                </a:solidFill>
              </a:rPr>
              <a:t> Geographic positioning to minimize risks.</a:t>
            </a:r>
            <a:endParaRPr i="0" sz="1577" u="none" cap="none" strike="noStrike"/>
          </a:p>
        </p:txBody>
      </p:sp>
      <p:sp>
        <p:nvSpPr>
          <p:cNvPr id="486" name="Google Shape;486;g38e0bf7cbdf_0_468"/>
          <p:cNvSpPr/>
          <p:nvPr/>
        </p:nvSpPr>
        <p:spPr>
          <a:xfrm>
            <a:off x="252875" y="3825425"/>
            <a:ext cx="6856200" cy="65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b="1" i="0" lang="en-US" sz="1577" u="none" cap="none" strike="noStrike">
                <a:solidFill>
                  <a:srgbClr val="002060"/>
                </a:solidFill>
              </a:rPr>
              <a:t>Redundant Systems:</a:t>
            </a:r>
            <a:r>
              <a:rPr i="0" lang="en-US" sz="1577" u="none" cap="none" strike="noStrike">
                <a:solidFill>
                  <a:srgbClr val="002060"/>
                </a:solidFill>
              </a:rPr>
              <a:t> Backup infrastructure and alternative pathways.</a:t>
            </a:r>
            <a:endParaRPr i="0" sz="1577" u="none" cap="none" strike="noStrike"/>
          </a:p>
        </p:txBody>
      </p:sp>
      <p:sp>
        <p:nvSpPr>
          <p:cNvPr id="487" name="Google Shape;487;g38e0bf7cbdf_0_468"/>
          <p:cNvSpPr/>
          <p:nvPr/>
        </p:nvSpPr>
        <p:spPr>
          <a:xfrm>
            <a:off x="252875" y="4289850"/>
            <a:ext cx="68562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b="1" i="0" lang="en-US" sz="1577" u="none" cap="none" strike="noStrike">
                <a:solidFill>
                  <a:srgbClr val="002060"/>
                </a:solidFill>
              </a:rPr>
              <a:t>Rapid Recovery:</a:t>
            </a:r>
            <a:r>
              <a:rPr i="0" lang="en-US" sz="1577" u="none" cap="none" strike="noStrike">
                <a:solidFill>
                  <a:srgbClr val="002060"/>
                </a:solidFill>
              </a:rPr>
              <a:t> Quick restoration of functionality post-disruption.</a:t>
            </a:r>
            <a:endParaRPr i="0" sz="1577" u="none" cap="none" strike="noStrike"/>
          </a:p>
        </p:txBody>
      </p:sp>
      <p:sp>
        <p:nvSpPr>
          <p:cNvPr id="488" name="Google Shape;488;g38e0bf7cbdf_0_468"/>
          <p:cNvSpPr/>
          <p:nvPr/>
        </p:nvSpPr>
        <p:spPr>
          <a:xfrm>
            <a:off x="252875" y="5062503"/>
            <a:ext cx="6856200" cy="65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8"/>
              <a:buFont typeface="Inter"/>
              <a:buNone/>
            </a:pPr>
            <a:r>
              <a:rPr i="0" lang="en-US" sz="1577" u="none" cap="none" strike="noStrike">
                <a:solidFill>
                  <a:srgbClr val="002060"/>
                </a:solidFill>
              </a:rPr>
              <a:t>Physical resilience directly supports organizational continuity by providing a stable operational environment during crises.</a:t>
            </a:r>
            <a:endParaRPr i="0" sz="1577" u="none" cap="none" strike="noStrike"/>
          </a:p>
        </p:txBody>
      </p:sp>
      <p:sp>
        <p:nvSpPr>
          <p:cNvPr id="489" name="Google Shape;489;g38e0bf7cbdf_0_468"/>
          <p:cNvSpPr/>
          <p:nvPr/>
        </p:nvSpPr>
        <p:spPr>
          <a:xfrm>
            <a:off x="7614799" y="180425"/>
            <a:ext cx="44043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578"/>
              <a:buFont typeface="Arial"/>
              <a:buNone/>
            </a:pPr>
            <a:r>
              <a:t/>
            </a:r>
            <a:endParaRPr b="0" i="0" sz="1577" u="none" cap="none" strike="noStrike"/>
          </a:p>
        </p:txBody>
      </p:sp>
      <p:pic>
        <p:nvPicPr>
          <p:cNvPr descr="preencoded.png" id="490" name="Google Shape;490;g38e0bf7cbdf_0_468"/>
          <p:cNvPicPr preferRelativeResize="0"/>
          <p:nvPr/>
        </p:nvPicPr>
        <p:blipFill rotWithShape="1">
          <a:blip r:embed="rId3">
            <a:alphaModFix/>
          </a:blip>
          <a:srcRect b="0" l="0" r="0" t="0"/>
          <a:stretch/>
        </p:blipFill>
        <p:spPr>
          <a:xfrm>
            <a:off x="7614799" y="1418674"/>
            <a:ext cx="3825924" cy="3825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8e0bf7cbdf_0_15"/>
          <p:cNvSpPr txBox="1"/>
          <p:nvPr>
            <p:ph type="title"/>
          </p:nvPr>
        </p:nvSpPr>
        <p:spPr>
          <a:xfrm>
            <a:off x="459475" y="7232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182" name="Google Shape;182;g38e0bf7cbdf_0_15"/>
          <p:cNvSpPr txBox="1"/>
          <p:nvPr>
            <p:ph idx="1" type="body"/>
          </p:nvPr>
        </p:nvSpPr>
        <p:spPr>
          <a:xfrm>
            <a:off x="459475" y="1644400"/>
            <a:ext cx="5424900" cy="36111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b="0" lang="en-US"/>
              <a:t>Human Capital in Resilience Frameworks </a:t>
            </a:r>
            <a:endParaRPr b="0"/>
          </a:p>
          <a:p>
            <a:pPr indent="-355600" lvl="0" marL="457200" rtl="0" algn="l">
              <a:lnSpc>
                <a:spcPct val="115000"/>
              </a:lnSpc>
              <a:spcBef>
                <a:spcPts val="0"/>
              </a:spcBef>
              <a:spcAft>
                <a:spcPts val="0"/>
              </a:spcAft>
              <a:buSzPts val="2000"/>
              <a:buChar char="●"/>
            </a:pPr>
            <a:r>
              <a:rPr b="0" lang="en-US"/>
              <a:t>Cross-Training and Skill Redundancy </a:t>
            </a:r>
            <a:endParaRPr b="0"/>
          </a:p>
          <a:p>
            <a:pPr indent="-355600" lvl="0" marL="457200" rtl="0" algn="l">
              <a:lnSpc>
                <a:spcPct val="115000"/>
              </a:lnSpc>
              <a:spcBef>
                <a:spcPts val="0"/>
              </a:spcBef>
              <a:spcAft>
                <a:spcPts val="0"/>
              </a:spcAft>
              <a:buSzPts val="2000"/>
              <a:buChar char="●"/>
            </a:pPr>
            <a:r>
              <a:rPr b="0" lang="en-US"/>
              <a:t>Succession Planning Best Practices </a:t>
            </a:r>
            <a:endParaRPr b="0"/>
          </a:p>
          <a:p>
            <a:pPr indent="-355600" lvl="0" marL="457200" rtl="0" algn="l">
              <a:lnSpc>
                <a:spcPct val="115000"/>
              </a:lnSpc>
              <a:spcBef>
                <a:spcPts val="0"/>
              </a:spcBef>
              <a:spcAft>
                <a:spcPts val="0"/>
              </a:spcAft>
              <a:buSzPts val="2000"/>
              <a:buChar char="●"/>
            </a:pPr>
            <a:r>
              <a:rPr b="0" lang="en-US"/>
              <a:t>Measuring Workforce Readiness </a:t>
            </a:r>
            <a:endParaRPr b="0" sz="3300"/>
          </a:p>
        </p:txBody>
      </p:sp>
      <p:sp>
        <p:nvSpPr>
          <p:cNvPr id="183" name="Google Shape;183;g38e0bf7cbdf_0_1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84" name="Google Shape;184;g38e0bf7cbdf_0_1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85" name="Google Shape;185;g38e0bf7cbdf_0_15"/>
          <p:cNvSpPr txBox="1"/>
          <p:nvPr>
            <p:ph idx="1" type="body"/>
          </p:nvPr>
        </p:nvSpPr>
        <p:spPr>
          <a:xfrm>
            <a:off x="5884400" y="1644400"/>
            <a:ext cx="6056100" cy="2037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Char char="●"/>
            </a:pPr>
            <a:r>
              <a:rPr b="0" lang="en-US"/>
              <a:t>Define Human Capital Resilience</a:t>
            </a:r>
            <a:endParaRPr b="0"/>
          </a:p>
          <a:p>
            <a:pPr indent="-355600" lvl="0" marL="457200" rtl="0" algn="l">
              <a:lnSpc>
                <a:spcPct val="115000"/>
              </a:lnSpc>
              <a:spcBef>
                <a:spcPts val="0"/>
              </a:spcBef>
              <a:spcAft>
                <a:spcPts val="0"/>
              </a:spcAft>
              <a:buSzPts val="2000"/>
              <a:buChar char="●"/>
            </a:pPr>
            <a:r>
              <a:rPr b="0" lang="en-US"/>
              <a:t>Identify Cross-Training Opportunities </a:t>
            </a:r>
            <a:endParaRPr b="0"/>
          </a:p>
          <a:p>
            <a:pPr indent="-355600" lvl="0" marL="457200" rtl="0" algn="l">
              <a:lnSpc>
                <a:spcPct val="115000"/>
              </a:lnSpc>
              <a:spcBef>
                <a:spcPts val="0"/>
              </a:spcBef>
              <a:spcAft>
                <a:spcPts val="0"/>
              </a:spcAft>
              <a:buSzPts val="2000"/>
              <a:buChar char="●"/>
            </a:pPr>
            <a:r>
              <a:rPr b="0" lang="en-US"/>
              <a:t>Build Actionable Succession Strategy</a:t>
            </a:r>
            <a:endParaRPr b="0"/>
          </a:p>
          <a:p>
            <a:pPr indent="-355600" lvl="0" marL="457200" rtl="0" algn="l">
              <a:lnSpc>
                <a:spcPct val="115000"/>
              </a:lnSpc>
              <a:spcBef>
                <a:spcPts val="0"/>
              </a:spcBef>
              <a:spcAft>
                <a:spcPts val="0"/>
              </a:spcAft>
              <a:buSzPts val="2000"/>
              <a:buChar char="●"/>
            </a:pPr>
            <a:r>
              <a:rPr b="0" lang="en-US"/>
              <a:t>Integrate HR with Resilience Planning </a:t>
            </a:r>
            <a:endParaRPr b="0" sz="3300"/>
          </a:p>
        </p:txBody>
      </p:sp>
      <p:sp>
        <p:nvSpPr>
          <p:cNvPr id="186" name="Google Shape;186;g38e0bf7cbdf_0_15"/>
          <p:cNvSpPr txBox="1"/>
          <p:nvPr>
            <p:ph type="title"/>
          </p:nvPr>
        </p:nvSpPr>
        <p:spPr>
          <a:xfrm>
            <a:off x="5884400" y="7232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38e0bf7cbdf_0_48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97" name="Google Shape;497;g38e0bf7cbdf_0_48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98" name="Google Shape;498;g38e0bf7cbdf_0_484"/>
          <p:cNvSpPr/>
          <p:nvPr/>
        </p:nvSpPr>
        <p:spPr>
          <a:xfrm>
            <a:off x="270450" y="338075"/>
            <a:ext cx="11460900" cy="633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75"/>
              <a:buFont typeface="Nunito Sans"/>
              <a:buNone/>
            </a:pPr>
            <a:r>
              <a:rPr i="0" lang="en-US" sz="3975" u="none" cap="none" strike="noStrike">
                <a:solidFill>
                  <a:srgbClr val="D1282E"/>
                </a:solidFill>
              </a:rPr>
              <a:t>The Role of Facilities in Organizational Resilience</a:t>
            </a:r>
            <a:endParaRPr i="0" sz="3975" u="none" cap="none" strike="noStrike"/>
          </a:p>
        </p:txBody>
      </p:sp>
      <p:sp>
        <p:nvSpPr>
          <p:cNvPr id="499" name="Google Shape;499;g38e0bf7cbdf_0_484"/>
          <p:cNvSpPr/>
          <p:nvPr/>
        </p:nvSpPr>
        <p:spPr>
          <a:xfrm>
            <a:off x="270449" y="1376439"/>
            <a:ext cx="11651100" cy="648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3" u="none" cap="none" strike="noStrike">
                <a:solidFill>
                  <a:srgbClr val="002060"/>
                </a:solidFill>
              </a:rPr>
              <a:t>Facilities are the foundational platform for organizational resilience. Critical infrastructure, like electricity grids and communication networks, forms the backbone of modern society.</a:t>
            </a:r>
            <a:endParaRPr i="0" sz="1563" u="none" cap="none" strike="noStrike"/>
          </a:p>
        </p:txBody>
      </p:sp>
      <p:sp>
        <p:nvSpPr>
          <p:cNvPr id="500" name="Google Shape;500;g38e0bf7cbdf_0_484"/>
          <p:cNvSpPr/>
          <p:nvPr/>
        </p:nvSpPr>
        <p:spPr>
          <a:xfrm>
            <a:off x="270449" y="2252714"/>
            <a:ext cx="11651100" cy="32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b="1" i="0" lang="en-US" sz="1563" u="none" cap="none" strike="noStrike">
                <a:solidFill>
                  <a:srgbClr val="002060"/>
                </a:solidFill>
              </a:rPr>
              <a:t>How facilities impact resilience:</a:t>
            </a:r>
            <a:endParaRPr i="0" sz="1563" u="none" cap="none" strike="noStrike"/>
          </a:p>
        </p:txBody>
      </p:sp>
      <p:sp>
        <p:nvSpPr>
          <p:cNvPr id="501" name="Google Shape;501;g38e0bf7cbdf_0_484"/>
          <p:cNvSpPr/>
          <p:nvPr/>
        </p:nvSpPr>
        <p:spPr>
          <a:xfrm>
            <a:off x="270449" y="2577013"/>
            <a:ext cx="11651100" cy="32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b="1" i="0" lang="en-US" sz="1563" u="none" cap="none" strike="noStrike">
                <a:solidFill>
                  <a:srgbClr val="002060"/>
                </a:solidFill>
              </a:rPr>
              <a:t>People Protection:</a:t>
            </a:r>
            <a:r>
              <a:rPr i="0" lang="en-US" sz="1563" u="none" cap="none" strike="noStrike">
                <a:solidFill>
                  <a:srgbClr val="002060"/>
                </a:solidFill>
              </a:rPr>
              <a:t> Ensures staff safety during emergencies.</a:t>
            </a:r>
            <a:endParaRPr i="0" sz="1563" u="none" cap="none" strike="noStrike"/>
          </a:p>
        </p:txBody>
      </p:sp>
      <p:sp>
        <p:nvSpPr>
          <p:cNvPr id="502" name="Google Shape;502;g38e0bf7cbdf_0_484"/>
          <p:cNvSpPr/>
          <p:nvPr/>
        </p:nvSpPr>
        <p:spPr>
          <a:xfrm>
            <a:off x="270449" y="2972023"/>
            <a:ext cx="11651100" cy="32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b="1" i="0" lang="en-US" sz="1563" u="none" cap="none" strike="noStrike">
                <a:solidFill>
                  <a:srgbClr val="002060"/>
                </a:solidFill>
              </a:rPr>
              <a:t>Technology Housing:</a:t>
            </a:r>
            <a:r>
              <a:rPr i="0" lang="en-US" sz="1563" u="none" cap="none" strike="noStrike">
                <a:solidFill>
                  <a:srgbClr val="002060"/>
                </a:solidFill>
              </a:rPr>
              <a:t> Provides secure environments for critical systems.</a:t>
            </a:r>
            <a:endParaRPr i="0" sz="1563" u="none" cap="none" strike="noStrike"/>
          </a:p>
        </p:txBody>
      </p:sp>
      <p:sp>
        <p:nvSpPr>
          <p:cNvPr id="503" name="Google Shape;503;g38e0bf7cbdf_0_484"/>
          <p:cNvSpPr/>
          <p:nvPr/>
        </p:nvSpPr>
        <p:spPr>
          <a:xfrm>
            <a:off x="270449" y="3367033"/>
            <a:ext cx="11651100" cy="32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b="1" i="0" lang="en-US" sz="1563" u="none" cap="none" strike="noStrike">
                <a:solidFill>
                  <a:srgbClr val="002060"/>
                </a:solidFill>
              </a:rPr>
              <a:t>Data Preservation:</a:t>
            </a:r>
            <a:r>
              <a:rPr i="0" lang="en-US" sz="1563" u="none" cap="none" strike="noStrike">
                <a:solidFill>
                  <a:srgbClr val="002060"/>
                </a:solidFill>
              </a:rPr>
              <a:t> Controls protect vital information assets.</a:t>
            </a:r>
            <a:endParaRPr i="0" sz="1563" u="none" cap="none" strike="noStrike"/>
          </a:p>
        </p:txBody>
      </p:sp>
      <p:sp>
        <p:nvSpPr>
          <p:cNvPr id="504" name="Google Shape;504;g38e0bf7cbdf_0_484"/>
          <p:cNvSpPr/>
          <p:nvPr/>
        </p:nvSpPr>
        <p:spPr>
          <a:xfrm>
            <a:off x="270449" y="3762043"/>
            <a:ext cx="11651100" cy="324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b="1" i="0" lang="en-US" sz="1563" u="none" cap="none" strike="noStrike">
                <a:solidFill>
                  <a:srgbClr val="002060"/>
                </a:solidFill>
              </a:rPr>
              <a:t>Operational Continuity:</a:t>
            </a:r>
            <a:r>
              <a:rPr i="0" lang="en-US" sz="1563" u="none" cap="none" strike="noStrike">
                <a:solidFill>
                  <a:srgbClr val="002060"/>
                </a:solidFill>
              </a:rPr>
              <a:t> Maintains uninterrupted power, HVAC, and connectivity.</a:t>
            </a:r>
            <a:endParaRPr i="0" sz="1563" u="none" cap="none" strike="noStrike"/>
          </a:p>
        </p:txBody>
      </p:sp>
      <p:sp>
        <p:nvSpPr>
          <p:cNvPr id="505" name="Google Shape;505;g38e0bf7cbdf_0_484"/>
          <p:cNvSpPr/>
          <p:nvPr/>
        </p:nvSpPr>
        <p:spPr>
          <a:xfrm>
            <a:off x="270449" y="4541942"/>
            <a:ext cx="11651100" cy="648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3"/>
              <a:buFont typeface="Inter"/>
              <a:buNone/>
            </a:pPr>
            <a:r>
              <a:rPr i="0" lang="en-US" sz="1563" u="none" cap="none" strike="noStrike">
                <a:solidFill>
                  <a:srgbClr val="002060"/>
                </a:solidFill>
              </a:rPr>
              <a:t>Facility downtime directly links to organizational downtime. Robust facility planning is crucial for business continuity during disruptions.</a:t>
            </a:r>
            <a:endParaRPr i="0" sz="1563"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38e0bf7cbdf_0_49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12" name="Google Shape;512;g38e0bf7cbdf_0_49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13" name="Google Shape;513;g38e0bf7cbdf_0_498"/>
          <p:cNvSpPr/>
          <p:nvPr/>
        </p:nvSpPr>
        <p:spPr>
          <a:xfrm>
            <a:off x="173950" y="254525"/>
            <a:ext cx="7212600" cy="1037100"/>
          </a:xfrm>
          <a:prstGeom prst="rect">
            <a:avLst/>
          </a:prstGeom>
          <a:noFill/>
          <a:ln>
            <a:noFill/>
          </a:ln>
        </p:spPr>
        <p:txBody>
          <a:bodyPr anchorCtr="0" anchor="t" bIns="0" lIns="0" spcFirstLastPara="1" rIns="0" wrap="square" tIns="0">
            <a:noAutofit/>
          </a:bodyPr>
          <a:lstStyle/>
          <a:p>
            <a:pPr indent="0" lvl="0" marL="0" marR="0" rtl="0" algn="l">
              <a:lnSpc>
                <a:spcPct val="123943"/>
              </a:lnSpc>
              <a:spcBef>
                <a:spcPts val="0"/>
              </a:spcBef>
              <a:spcAft>
                <a:spcPts val="0"/>
              </a:spcAft>
              <a:buClr>
                <a:srgbClr val="D1282E"/>
              </a:buClr>
              <a:buSzPts val="3264"/>
              <a:buFont typeface="Nunito Sans"/>
              <a:buNone/>
            </a:pPr>
            <a:r>
              <a:rPr i="0" lang="en-US" sz="3264" u="none" cap="none" strike="noStrike">
                <a:solidFill>
                  <a:srgbClr val="D1282E"/>
                </a:solidFill>
              </a:rPr>
              <a:t>Site Redundancy &amp; Alternate Locations</a:t>
            </a:r>
            <a:endParaRPr i="0" sz="3264" u="none" cap="none" strike="noStrike"/>
          </a:p>
        </p:txBody>
      </p:sp>
      <p:sp>
        <p:nvSpPr>
          <p:cNvPr id="514" name="Google Shape;514;g38e0bf7cbdf_0_498"/>
          <p:cNvSpPr/>
          <p:nvPr/>
        </p:nvSpPr>
        <p:spPr>
          <a:xfrm>
            <a:off x="173950" y="1457674"/>
            <a:ext cx="7212600" cy="5310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87"/>
              <a:buFont typeface="Inter"/>
              <a:buNone/>
            </a:pPr>
            <a:r>
              <a:rPr i="0" lang="en-US" sz="1287" u="none" cap="none" strike="noStrike">
                <a:solidFill>
                  <a:srgbClr val="002060"/>
                </a:solidFill>
              </a:rPr>
              <a:t>Strategic investment in facilities enhances infrastructure redundancy, either by replacing aging systems or adding capacity. This ensures robust support for critical operations.</a:t>
            </a:r>
            <a:endParaRPr i="0" sz="1287" u="none" cap="none" strike="noStrike"/>
          </a:p>
        </p:txBody>
      </p:sp>
      <p:sp>
        <p:nvSpPr>
          <p:cNvPr id="515" name="Google Shape;515;g38e0bf7cbdf_0_498"/>
          <p:cNvSpPr/>
          <p:nvPr/>
        </p:nvSpPr>
        <p:spPr>
          <a:xfrm>
            <a:off x="173950" y="2154603"/>
            <a:ext cx="2370600" cy="2592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D1282E"/>
              </a:buClr>
              <a:buSzPts val="1609"/>
              <a:buFont typeface="Nunito Sans"/>
              <a:buNone/>
            </a:pPr>
            <a:r>
              <a:rPr i="0" lang="en-US" sz="1609" u="none" cap="none" strike="noStrike">
                <a:solidFill>
                  <a:srgbClr val="D1282E"/>
                </a:solidFill>
              </a:rPr>
              <a:t>Types of backup facilities:</a:t>
            </a:r>
            <a:endParaRPr i="0" sz="1609" u="none" cap="none" strike="noStrike"/>
          </a:p>
        </p:txBody>
      </p:sp>
      <p:sp>
        <p:nvSpPr>
          <p:cNvPr id="516" name="Google Shape;516;g38e0bf7cbdf_0_498"/>
          <p:cNvSpPr/>
          <p:nvPr/>
        </p:nvSpPr>
        <p:spPr>
          <a:xfrm>
            <a:off x="173950" y="2579811"/>
            <a:ext cx="7212600" cy="265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87"/>
              <a:buFont typeface="Inter"/>
              <a:buNone/>
            </a:pPr>
            <a:r>
              <a:rPr b="1" i="0" lang="en-US" sz="1287" u="none" cap="none" strike="noStrike">
                <a:solidFill>
                  <a:srgbClr val="002060"/>
                </a:solidFill>
              </a:rPr>
              <a:t>Hot Sites:</a:t>
            </a:r>
            <a:r>
              <a:rPr i="0" lang="en-US" sz="1287" u="none" cap="none" strike="noStrike">
                <a:solidFill>
                  <a:srgbClr val="002060"/>
                </a:solidFill>
              </a:rPr>
              <a:t> Fully operational with current data &amp; systems.</a:t>
            </a:r>
            <a:endParaRPr i="0" sz="1287" u="none" cap="none" strike="noStrike"/>
          </a:p>
        </p:txBody>
      </p:sp>
      <p:sp>
        <p:nvSpPr>
          <p:cNvPr id="517" name="Google Shape;517;g38e0bf7cbdf_0_498"/>
          <p:cNvSpPr/>
          <p:nvPr/>
        </p:nvSpPr>
        <p:spPr>
          <a:xfrm>
            <a:off x="173950" y="2903315"/>
            <a:ext cx="7212600" cy="265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87"/>
              <a:buFont typeface="Inter"/>
              <a:buNone/>
            </a:pPr>
            <a:r>
              <a:rPr b="1" i="0" lang="en-US" sz="1287" u="none" cap="none" strike="noStrike">
                <a:solidFill>
                  <a:srgbClr val="002060"/>
                </a:solidFill>
              </a:rPr>
              <a:t>Warm Sites:</a:t>
            </a:r>
            <a:r>
              <a:rPr i="0" lang="en-US" sz="1287" u="none" cap="none" strike="noStrike">
                <a:solidFill>
                  <a:srgbClr val="002060"/>
                </a:solidFill>
              </a:rPr>
              <a:t> Partially equipped, needs setup &amp; data restoration.</a:t>
            </a:r>
            <a:endParaRPr i="0" sz="1287" u="none" cap="none" strike="noStrike"/>
          </a:p>
        </p:txBody>
      </p:sp>
      <p:sp>
        <p:nvSpPr>
          <p:cNvPr id="518" name="Google Shape;518;g38e0bf7cbdf_0_498"/>
          <p:cNvSpPr/>
          <p:nvPr/>
        </p:nvSpPr>
        <p:spPr>
          <a:xfrm>
            <a:off x="173950" y="3226818"/>
            <a:ext cx="7212600" cy="265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87"/>
              <a:buFont typeface="Inter"/>
              <a:buNone/>
            </a:pPr>
            <a:r>
              <a:rPr b="1" i="0" lang="en-US" sz="1287" u="none" cap="none" strike="noStrike">
                <a:solidFill>
                  <a:srgbClr val="002060"/>
                </a:solidFill>
              </a:rPr>
              <a:t>Cold Sites:</a:t>
            </a:r>
            <a:r>
              <a:rPr i="0" lang="en-US" sz="1287" u="none" cap="none" strike="noStrike">
                <a:solidFill>
                  <a:srgbClr val="002060"/>
                </a:solidFill>
              </a:rPr>
              <a:t> Basic infrastructure, requires full setup.</a:t>
            </a:r>
            <a:endParaRPr i="0" sz="1287" u="none" cap="none" strike="noStrike"/>
          </a:p>
        </p:txBody>
      </p:sp>
      <p:sp>
        <p:nvSpPr>
          <p:cNvPr id="519" name="Google Shape;519;g38e0bf7cbdf_0_498"/>
          <p:cNvSpPr/>
          <p:nvPr/>
        </p:nvSpPr>
        <p:spPr>
          <a:xfrm>
            <a:off x="173950" y="3550322"/>
            <a:ext cx="7212600" cy="265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87"/>
              <a:buFont typeface="Inter"/>
              <a:buNone/>
            </a:pPr>
            <a:r>
              <a:rPr b="1" i="0" lang="en-US" sz="1287" u="none" cap="none" strike="noStrike">
                <a:solidFill>
                  <a:srgbClr val="002060"/>
                </a:solidFill>
              </a:rPr>
              <a:t>Mobile Facilities:</a:t>
            </a:r>
            <a:r>
              <a:rPr i="0" lang="en-US" sz="1287" u="none" cap="none" strike="noStrike">
                <a:solidFill>
                  <a:srgbClr val="002060"/>
                </a:solidFill>
              </a:rPr>
              <a:t> Portable for temporary operations.</a:t>
            </a:r>
            <a:endParaRPr i="0" sz="1287" u="none" cap="none" strike="noStrike"/>
          </a:p>
        </p:txBody>
      </p:sp>
      <p:sp>
        <p:nvSpPr>
          <p:cNvPr id="520" name="Google Shape;520;g38e0bf7cbdf_0_498"/>
          <p:cNvSpPr/>
          <p:nvPr/>
        </p:nvSpPr>
        <p:spPr>
          <a:xfrm>
            <a:off x="173950" y="3981769"/>
            <a:ext cx="3347700" cy="2592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D1282E"/>
              </a:buClr>
              <a:buSzPts val="1609"/>
              <a:buFont typeface="Nunito Sans"/>
              <a:buNone/>
            </a:pPr>
            <a:r>
              <a:rPr i="0" lang="en-US" sz="1609" u="none" cap="none" strike="noStrike">
                <a:solidFill>
                  <a:srgbClr val="D1282E"/>
                </a:solidFill>
              </a:rPr>
              <a:t>Geographic diversity considerations:</a:t>
            </a:r>
            <a:endParaRPr i="0" sz="1609" u="none" cap="none" strike="noStrike"/>
          </a:p>
        </p:txBody>
      </p:sp>
      <p:sp>
        <p:nvSpPr>
          <p:cNvPr id="521" name="Google Shape;521;g38e0bf7cbdf_0_498"/>
          <p:cNvSpPr/>
          <p:nvPr/>
        </p:nvSpPr>
        <p:spPr>
          <a:xfrm>
            <a:off x="173950" y="4406977"/>
            <a:ext cx="7212600" cy="265500"/>
          </a:xfrm>
          <a:prstGeom prst="rect">
            <a:avLst/>
          </a:prstGeom>
          <a:noFill/>
          <a:ln>
            <a:noFill/>
          </a:ln>
        </p:spPr>
        <p:txBody>
          <a:bodyPr anchorCtr="0" anchor="t" bIns="0" lIns="0" spcFirstLastPara="1" rIns="0" wrap="square" tIns="0">
            <a:noAutofit/>
          </a:bodyPr>
          <a:lstStyle/>
          <a:p>
            <a:pPr indent="-315292" lvl="0" marL="315292" marR="0" rtl="0" algn="l">
              <a:lnSpc>
                <a:spcPct val="160714"/>
              </a:lnSpc>
              <a:spcBef>
                <a:spcPts val="0"/>
              </a:spcBef>
              <a:spcAft>
                <a:spcPts val="0"/>
              </a:spcAft>
              <a:buClr>
                <a:srgbClr val="002060"/>
              </a:buClr>
              <a:buSzPts val="1287"/>
              <a:buChar char="•"/>
            </a:pPr>
            <a:r>
              <a:rPr i="0" lang="en-US" sz="1287" u="none" cap="none" strike="noStrike">
                <a:solidFill>
                  <a:srgbClr val="002060"/>
                </a:solidFill>
              </a:rPr>
              <a:t>Sufficient distance from primary site to avoid regional disasters.</a:t>
            </a:r>
            <a:endParaRPr i="0" sz="1287" u="none" cap="none" strike="noStrike"/>
          </a:p>
        </p:txBody>
      </p:sp>
      <p:sp>
        <p:nvSpPr>
          <p:cNvPr id="522" name="Google Shape;522;g38e0bf7cbdf_0_498"/>
          <p:cNvSpPr/>
          <p:nvPr/>
        </p:nvSpPr>
        <p:spPr>
          <a:xfrm>
            <a:off x="173950" y="4730481"/>
            <a:ext cx="7212600" cy="265500"/>
          </a:xfrm>
          <a:prstGeom prst="rect">
            <a:avLst/>
          </a:prstGeom>
          <a:noFill/>
          <a:ln>
            <a:noFill/>
          </a:ln>
        </p:spPr>
        <p:txBody>
          <a:bodyPr anchorCtr="0" anchor="t" bIns="0" lIns="0" spcFirstLastPara="1" rIns="0" wrap="square" tIns="0">
            <a:noAutofit/>
          </a:bodyPr>
          <a:lstStyle/>
          <a:p>
            <a:pPr indent="-315292" lvl="0" marL="315292" marR="0" rtl="0" algn="l">
              <a:lnSpc>
                <a:spcPct val="160714"/>
              </a:lnSpc>
              <a:spcBef>
                <a:spcPts val="0"/>
              </a:spcBef>
              <a:spcAft>
                <a:spcPts val="0"/>
              </a:spcAft>
              <a:buClr>
                <a:srgbClr val="002060"/>
              </a:buClr>
              <a:buSzPts val="1287"/>
              <a:buChar char="•"/>
            </a:pPr>
            <a:r>
              <a:rPr i="0" lang="en-US" sz="1287" u="none" cap="none" strike="noStrike">
                <a:solidFill>
                  <a:srgbClr val="002060"/>
                </a:solidFill>
              </a:rPr>
              <a:t>Diverse utility providers and minimal infrastructure dependencies.</a:t>
            </a:r>
            <a:endParaRPr i="0" sz="1287" u="none" cap="none" strike="noStrike"/>
          </a:p>
        </p:txBody>
      </p:sp>
      <p:sp>
        <p:nvSpPr>
          <p:cNvPr id="523" name="Google Shape;523;g38e0bf7cbdf_0_498"/>
          <p:cNvSpPr/>
          <p:nvPr/>
        </p:nvSpPr>
        <p:spPr>
          <a:xfrm>
            <a:off x="173950" y="5053984"/>
            <a:ext cx="7212600" cy="265500"/>
          </a:xfrm>
          <a:prstGeom prst="rect">
            <a:avLst/>
          </a:prstGeom>
          <a:noFill/>
          <a:ln>
            <a:noFill/>
          </a:ln>
        </p:spPr>
        <p:txBody>
          <a:bodyPr anchorCtr="0" anchor="t" bIns="0" lIns="0" spcFirstLastPara="1" rIns="0" wrap="square" tIns="0">
            <a:noAutofit/>
          </a:bodyPr>
          <a:lstStyle/>
          <a:p>
            <a:pPr indent="-315292" lvl="0" marL="315292" marR="0" rtl="0" algn="l">
              <a:lnSpc>
                <a:spcPct val="160714"/>
              </a:lnSpc>
              <a:spcBef>
                <a:spcPts val="0"/>
              </a:spcBef>
              <a:spcAft>
                <a:spcPts val="0"/>
              </a:spcAft>
              <a:buClr>
                <a:srgbClr val="002060"/>
              </a:buClr>
              <a:buSzPts val="1287"/>
              <a:buChar char="•"/>
            </a:pPr>
            <a:r>
              <a:rPr i="0" lang="en-US" sz="1287" u="none" cap="none" strike="noStrike">
                <a:solidFill>
                  <a:srgbClr val="002060"/>
                </a:solidFill>
              </a:rPr>
              <a:t>Accessible transport for staff and supplies.</a:t>
            </a:r>
            <a:endParaRPr i="0" sz="1287" u="none" cap="none" strike="noStrike"/>
          </a:p>
        </p:txBody>
      </p:sp>
      <p:sp>
        <p:nvSpPr>
          <p:cNvPr id="524" name="Google Shape;524;g38e0bf7cbdf_0_498"/>
          <p:cNvSpPr/>
          <p:nvPr/>
        </p:nvSpPr>
        <p:spPr>
          <a:xfrm>
            <a:off x="173950" y="5377488"/>
            <a:ext cx="7212600" cy="265500"/>
          </a:xfrm>
          <a:prstGeom prst="rect">
            <a:avLst/>
          </a:prstGeom>
          <a:noFill/>
          <a:ln>
            <a:noFill/>
          </a:ln>
        </p:spPr>
        <p:txBody>
          <a:bodyPr anchorCtr="0" anchor="t" bIns="0" lIns="0" spcFirstLastPara="1" rIns="0" wrap="square" tIns="0">
            <a:noAutofit/>
          </a:bodyPr>
          <a:lstStyle/>
          <a:p>
            <a:pPr indent="-315292" lvl="0" marL="315292" marR="0" rtl="0" algn="l">
              <a:lnSpc>
                <a:spcPct val="160714"/>
              </a:lnSpc>
              <a:spcBef>
                <a:spcPts val="0"/>
              </a:spcBef>
              <a:spcAft>
                <a:spcPts val="0"/>
              </a:spcAft>
              <a:buClr>
                <a:srgbClr val="002060"/>
              </a:buClr>
              <a:buSzPts val="1287"/>
              <a:buChar char="•"/>
            </a:pPr>
            <a:r>
              <a:rPr i="0" lang="en-US" sz="1287" u="none" cap="none" strike="noStrike">
                <a:solidFill>
                  <a:srgbClr val="002060"/>
                </a:solidFill>
              </a:rPr>
              <a:t>Compatible regulatory &amp; operational environments.</a:t>
            </a:r>
            <a:endParaRPr i="0" sz="1287" u="none" cap="none" strike="noStrike"/>
          </a:p>
        </p:txBody>
      </p:sp>
      <p:sp>
        <p:nvSpPr>
          <p:cNvPr id="525" name="Google Shape;525;g38e0bf7cbdf_0_498"/>
          <p:cNvSpPr/>
          <p:nvPr/>
        </p:nvSpPr>
        <p:spPr>
          <a:xfrm>
            <a:off x="173950" y="5792295"/>
            <a:ext cx="7212600" cy="5310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87"/>
              <a:buFont typeface="Inter"/>
              <a:buNone/>
            </a:pPr>
            <a:r>
              <a:rPr i="0" lang="en-US" sz="1287" u="none" cap="none" strike="noStrike">
                <a:solidFill>
                  <a:srgbClr val="002060"/>
                </a:solidFill>
              </a:rPr>
              <a:t>Effective site redundancy minimizes downtime and offers operational flexibility during disruptions.</a:t>
            </a:r>
            <a:endParaRPr i="0" sz="1287" u="none" cap="none" strike="noStrike"/>
          </a:p>
        </p:txBody>
      </p:sp>
      <p:pic>
        <p:nvPicPr>
          <p:cNvPr descr="preencoded.png" id="526" name="Google Shape;526;g38e0bf7cbdf_0_498"/>
          <p:cNvPicPr preferRelativeResize="0"/>
          <p:nvPr/>
        </p:nvPicPr>
        <p:blipFill rotWithShape="1">
          <a:blip r:embed="rId3">
            <a:alphaModFix/>
          </a:blip>
          <a:srcRect b="0" l="0" r="0" t="0"/>
          <a:stretch/>
        </p:blipFill>
        <p:spPr>
          <a:xfrm>
            <a:off x="7682100" y="1398839"/>
            <a:ext cx="3921476" cy="39214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38e0bf7cbdf_0_51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33" name="Google Shape;533;g38e0bf7cbdf_0_51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34" name="Google Shape;534;g38e0bf7cbdf_0_518"/>
          <p:cNvSpPr/>
          <p:nvPr/>
        </p:nvSpPr>
        <p:spPr>
          <a:xfrm>
            <a:off x="344999" y="239851"/>
            <a:ext cx="6894000" cy="5523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D1282E"/>
              </a:buClr>
              <a:buSzPts val="3439"/>
              <a:buFont typeface="Nunito Sans"/>
              <a:buNone/>
            </a:pPr>
            <a:r>
              <a:rPr i="0" lang="en-US" sz="3439" u="none" cap="none" strike="noStrike">
                <a:solidFill>
                  <a:srgbClr val="D1282E"/>
                </a:solidFill>
              </a:rPr>
              <a:t>Environmental and Safety Controls</a:t>
            </a:r>
            <a:endParaRPr i="0" sz="3439" u="none" cap="none" strike="noStrike"/>
          </a:p>
        </p:txBody>
      </p:sp>
      <p:sp>
        <p:nvSpPr>
          <p:cNvPr id="535" name="Google Shape;535;g38e0bf7cbdf_0_518"/>
          <p:cNvSpPr/>
          <p:nvPr/>
        </p:nvSpPr>
        <p:spPr>
          <a:xfrm>
            <a:off x="344999" y="1145260"/>
            <a:ext cx="11502000" cy="5652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50"/>
              <a:buFont typeface="Inter"/>
              <a:buNone/>
            </a:pPr>
            <a:r>
              <a:rPr i="0" lang="en-US" sz="1349" u="none" cap="none" strike="noStrike">
                <a:solidFill>
                  <a:srgbClr val="002060"/>
                </a:solidFill>
              </a:rPr>
              <a:t>Critical facilities must maintain operation during power outages to provide essential services and support recovery efforts. Reliable backup power and energy storage are crucial for extended mission effectiveness.</a:t>
            </a:r>
            <a:endParaRPr i="0" sz="1349" u="none" cap="none" strike="noStrike"/>
          </a:p>
        </p:txBody>
      </p:sp>
      <p:sp>
        <p:nvSpPr>
          <p:cNvPr id="536" name="Google Shape;536;g38e0bf7cbdf_0_518"/>
          <p:cNvSpPr/>
          <p:nvPr/>
        </p:nvSpPr>
        <p:spPr>
          <a:xfrm>
            <a:off x="344999" y="1975409"/>
            <a:ext cx="2208600" cy="2757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1282E"/>
              </a:buClr>
              <a:buSzPts val="1698"/>
              <a:buFont typeface="Nunito Sans"/>
              <a:buNone/>
            </a:pPr>
            <a:r>
              <a:rPr i="0" lang="en-US" sz="1697" u="none" cap="none" strike="noStrike">
                <a:solidFill>
                  <a:srgbClr val="D1282E"/>
                </a:solidFill>
              </a:rPr>
              <a:t>Essential Systems:</a:t>
            </a:r>
            <a:endParaRPr i="0" sz="1697" u="none" cap="none" strike="noStrike"/>
          </a:p>
        </p:txBody>
      </p:sp>
      <p:sp>
        <p:nvSpPr>
          <p:cNvPr id="537" name="Google Shape;537;g38e0bf7cbdf_0_518"/>
          <p:cNvSpPr/>
          <p:nvPr/>
        </p:nvSpPr>
        <p:spPr>
          <a:xfrm>
            <a:off x="344999" y="2516332"/>
            <a:ext cx="11502000" cy="282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50"/>
              <a:buFont typeface="Inter"/>
              <a:buNone/>
            </a:pPr>
            <a:r>
              <a:rPr b="1" i="0" lang="en-US" sz="1349" u="none" cap="none" strike="noStrike">
                <a:solidFill>
                  <a:srgbClr val="002060"/>
                </a:solidFill>
              </a:rPr>
              <a:t>Power:</a:t>
            </a:r>
            <a:r>
              <a:rPr i="0" lang="en-US" sz="1349" u="none" cap="none" strike="noStrike">
                <a:solidFill>
                  <a:srgbClr val="002060"/>
                </a:solidFill>
              </a:rPr>
              <a:t> UPS, generators, battery backup for continuous operations.</a:t>
            </a:r>
            <a:endParaRPr i="0" sz="1349" u="none" cap="none" strike="noStrike"/>
          </a:p>
        </p:txBody>
      </p:sp>
      <p:sp>
        <p:nvSpPr>
          <p:cNvPr id="538" name="Google Shape;538;g38e0bf7cbdf_0_518"/>
          <p:cNvSpPr/>
          <p:nvPr/>
        </p:nvSpPr>
        <p:spPr>
          <a:xfrm>
            <a:off x="344999" y="2860707"/>
            <a:ext cx="11502000" cy="282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50"/>
              <a:buFont typeface="Inter"/>
              <a:buNone/>
            </a:pPr>
            <a:r>
              <a:rPr b="1" i="0" lang="en-US" sz="1349" u="none" cap="none" strike="noStrike">
                <a:solidFill>
                  <a:srgbClr val="002060"/>
                </a:solidFill>
              </a:rPr>
              <a:t>HVAC:</a:t>
            </a:r>
            <a:r>
              <a:rPr i="0" lang="en-US" sz="1349" u="none" cap="none" strike="noStrike">
                <a:solidFill>
                  <a:srgbClr val="002060"/>
                </a:solidFill>
              </a:rPr>
              <a:t> Temperature, humidity, and air quality management.</a:t>
            </a:r>
            <a:endParaRPr i="0" sz="1349" u="none" cap="none" strike="noStrike"/>
          </a:p>
        </p:txBody>
      </p:sp>
      <p:sp>
        <p:nvSpPr>
          <p:cNvPr id="539" name="Google Shape;539;g38e0bf7cbdf_0_518"/>
          <p:cNvSpPr/>
          <p:nvPr/>
        </p:nvSpPr>
        <p:spPr>
          <a:xfrm>
            <a:off x="344999" y="3205082"/>
            <a:ext cx="11502000" cy="282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50"/>
              <a:buFont typeface="Inter"/>
              <a:buNone/>
            </a:pPr>
            <a:r>
              <a:rPr b="1" i="0" lang="en-US" sz="1349" u="none" cap="none" strike="noStrike">
                <a:solidFill>
                  <a:srgbClr val="002060"/>
                </a:solidFill>
              </a:rPr>
              <a:t>Fire Suppression:</a:t>
            </a:r>
            <a:r>
              <a:rPr i="0" lang="en-US" sz="1349" u="none" cap="none" strike="noStrike">
                <a:solidFill>
                  <a:srgbClr val="002060"/>
                </a:solidFill>
              </a:rPr>
              <a:t> Detection, alarm, and suppression systems.</a:t>
            </a:r>
            <a:endParaRPr i="0" sz="1349" u="none" cap="none" strike="noStrike"/>
          </a:p>
        </p:txBody>
      </p:sp>
      <p:sp>
        <p:nvSpPr>
          <p:cNvPr id="540" name="Google Shape;540;g38e0bf7cbdf_0_518"/>
          <p:cNvSpPr/>
          <p:nvPr/>
        </p:nvSpPr>
        <p:spPr>
          <a:xfrm>
            <a:off x="344999" y="3549457"/>
            <a:ext cx="11502000" cy="282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50"/>
              <a:buFont typeface="Inter"/>
              <a:buNone/>
            </a:pPr>
            <a:r>
              <a:rPr b="1" i="0" lang="en-US" sz="1349" u="none" cap="none" strike="noStrike">
                <a:solidFill>
                  <a:srgbClr val="002060"/>
                </a:solidFill>
              </a:rPr>
              <a:t>Security:</a:t>
            </a:r>
            <a:r>
              <a:rPr i="0" lang="en-US" sz="1349" u="none" cap="none" strike="noStrike">
                <a:solidFill>
                  <a:srgbClr val="002060"/>
                </a:solidFill>
              </a:rPr>
              <a:t> Access control, surveillance, and intrusion detection.</a:t>
            </a:r>
            <a:endParaRPr i="0" sz="1349" u="none" cap="none" strike="noStrike"/>
          </a:p>
        </p:txBody>
      </p:sp>
      <p:sp>
        <p:nvSpPr>
          <p:cNvPr id="541" name="Google Shape;541;g38e0bf7cbdf_0_518"/>
          <p:cNvSpPr/>
          <p:nvPr/>
        </p:nvSpPr>
        <p:spPr>
          <a:xfrm>
            <a:off x="344999" y="4097014"/>
            <a:ext cx="2208600" cy="2757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1282E"/>
              </a:buClr>
              <a:buSzPts val="1698"/>
              <a:buFont typeface="Nunito Sans"/>
              <a:buNone/>
            </a:pPr>
            <a:r>
              <a:rPr i="0" lang="en-US" sz="1697" u="none" cap="none" strike="noStrike">
                <a:solidFill>
                  <a:srgbClr val="D1282E"/>
                </a:solidFill>
              </a:rPr>
              <a:t>Compliance &amp; Safety:</a:t>
            </a:r>
            <a:endParaRPr i="0" sz="1697" u="none" cap="none" strike="noStrike"/>
          </a:p>
        </p:txBody>
      </p:sp>
      <p:sp>
        <p:nvSpPr>
          <p:cNvPr id="542" name="Google Shape;542;g38e0bf7cbdf_0_518"/>
          <p:cNvSpPr/>
          <p:nvPr/>
        </p:nvSpPr>
        <p:spPr>
          <a:xfrm>
            <a:off x="344999" y="4637939"/>
            <a:ext cx="11502000" cy="282600"/>
          </a:xfrm>
          <a:prstGeom prst="rect">
            <a:avLst/>
          </a:prstGeom>
          <a:noFill/>
          <a:ln>
            <a:noFill/>
          </a:ln>
        </p:spPr>
        <p:txBody>
          <a:bodyPr anchorCtr="0" anchor="t" bIns="0" lIns="0" spcFirstLastPara="1" rIns="0" wrap="square" tIns="0">
            <a:noAutofit/>
          </a:bodyPr>
          <a:lstStyle/>
          <a:p>
            <a:pPr indent="-298554" lvl="0" marL="298555" marR="0" rtl="0" algn="l">
              <a:lnSpc>
                <a:spcPct val="164516"/>
              </a:lnSpc>
              <a:spcBef>
                <a:spcPts val="0"/>
              </a:spcBef>
              <a:spcAft>
                <a:spcPts val="0"/>
              </a:spcAft>
              <a:buClr>
                <a:srgbClr val="002060"/>
              </a:buClr>
              <a:buSzPts val="1350"/>
              <a:buChar char="•"/>
            </a:pPr>
            <a:r>
              <a:rPr i="0" lang="en-US" sz="1349" u="none" cap="none" strike="noStrike">
                <a:solidFill>
                  <a:srgbClr val="002060"/>
                </a:solidFill>
              </a:rPr>
              <a:t>Building codes &amp; regulatory standards.</a:t>
            </a:r>
            <a:endParaRPr i="0" sz="1349" u="none" cap="none" strike="noStrike"/>
          </a:p>
        </p:txBody>
      </p:sp>
      <p:sp>
        <p:nvSpPr>
          <p:cNvPr id="543" name="Google Shape;543;g38e0bf7cbdf_0_518"/>
          <p:cNvSpPr/>
          <p:nvPr/>
        </p:nvSpPr>
        <p:spPr>
          <a:xfrm>
            <a:off x="344999" y="4982313"/>
            <a:ext cx="11502000" cy="282600"/>
          </a:xfrm>
          <a:prstGeom prst="rect">
            <a:avLst/>
          </a:prstGeom>
          <a:noFill/>
          <a:ln>
            <a:noFill/>
          </a:ln>
        </p:spPr>
        <p:txBody>
          <a:bodyPr anchorCtr="0" anchor="t" bIns="0" lIns="0" spcFirstLastPara="1" rIns="0" wrap="square" tIns="0">
            <a:noAutofit/>
          </a:bodyPr>
          <a:lstStyle/>
          <a:p>
            <a:pPr indent="-298554" lvl="0" marL="298555" marR="0" rtl="0" algn="l">
              <a:lnSpc>
                <a:spcPct val="164516"/>
              </a:lnSpc>
              <a:spcBef>
                <a:spcPts val="0"/>
              </a:spcBef>
              <a:spcAft>
                <a:spcPts val="0"/>
              </a:spcAft>
              <a:buClr>
                <a:srgbClr val="002060"/>
              </a:buClr>
              <a:buSzPts val="1350"/>
              <a:buChar char="•"/>
            </a:pPr>
            <a:r>
              <a:rPr i="0" lang="en-US" sz="1349" u="none" cap="none" strike="noStrike">
                <a:solidFill>
                  <a:srgbClr val="002060"/>
                </a:solidFill>
              </a:rPr>
              <a:t>Environmental health and safety (EHS) protocols.</a:t>
            </a:r>
            <a:endParaRPr i="0" sz="1349" u="none" cap="none" strike="noStrike"/>
          </a:p>
        </p:txBody>
      </p:sp>
      <p:sp>
        <p:nvSpPr>
          <p:cNvPr id="544" name="Google Shape;544;g38e0bf7cbdf_0_518"/>
          <p:cNvSpPr/>
          <p:nvPr/>
        </p:nvSpPr>
        <p:spPr>
          <a:xfrm>
            <a:off x="344999" y="5326688"/>
            <a:ext cx="11502000" cy="282600"/>
          </a:xfrm>
          <a:prstGeom prst="rect">
            <a:avLst/>
          </a:prstGeom>
          <a:noFill/>
          <a:ln>
            <a:noFill/>
          </a:ln>
        </p:spPr>
        <p:txBody>
          <a:bodyPr anchorCtr="0" anchor="t" bIns="0" lIns="0" spcFirstLastPara="1" rIns="0" wrap="square" tIns="0">
            <a:noAutofit/>
          </a:bodyPr>
          <a:lstStyle/>
          <a:p>
            <a:pPr indent="-298554" lvl="0" marL="298555" marR="0" rtl="0" algn="l">
              <a:lnSpc>
                <a:spcPct val="164516"/>
              </a:lnSpc>
              <a:spcBef>
                <a:spcPts val="0"/>
              </a:spcBef>
              <a:spcAft>
                <a:spcPts val="0"/>
              </a:spcAft>
              <a:buClr>
                <a:srgbClr val="002060"/>
              </a:buClr>
              <a:buSzPts val="1350"/>
              <a:buChar char="•"/>
            </a:pPr>
            <a:r>
              <a:rPr i="0" lang="en-US" sz="1349" u="none" cap="none" strike="noStrike">
                <a:solidFill>
                  <a:srgbClr val="002060"/>
                </a:solidFill>
              </a:rPr>
              <a:t>Emergency evacuation procedures.</a:t>
            </a:r>
            <a:endParaRPr i="0" sz="1349" u="none" cap="none" strike="noStrike"/>
          </a:p>
        </p:txBody>
      </p:sp>
      <p:sp>
        <p:nvSpPr>
          <p:cNvPr id="545" name="Google Shape;545;g38e0bf7cbdf_0_518"/>
          <p:cNvSpPr/>
          <p:nvPr/>
        </p:nvSpPr>
        <p:spPr>
          <a:xfrm>
            <a:off x="344999" y="5671062"/>
            <a:ext cx="11502000" cy="282600"/>
          </a:xfrm>
          <a:prstGeom prst="rect">
            <a:avLst/>
          </a:prstGeom>
          <a:noFill/>
          <a:ln>
            <a:noFill/>
          </a:ln>
        </p:spPr>
        <p:txBody>
          <a:bodyPr anchorCtr="0" anchor="t" bIns="0" lIns="0" spcFirstLastPara="1" rIns="0" wrap="square" tIns="0">
            <a:noAutofit/>
          </a:bodyPr>
          <a:lstStyle/>
          <a:p>
            <a:pPr indent="-298554" lvl="0" marL="298555" marR="0" rtl="0" algn="l">
              <a:lnSpc>
                <a:spcPct val="164516"/>
              </a:lnSpc>
              <a:spcBef>
                <a:spcPts val="0"/>
              </a:spcBef>
              <a:spcAft>
                <a:spcPts val="0"/>
              </a:spcAft>
              <a:buClr>
                <a:srgbClr val="002060"/>
              </a:buClr>
              <a:buSzPts val="1350"/>
              <a:buChar char="•"/>
            </a:pPr>
            <a:r>
              <a:rPr i="0" lang="en-US" sz="1349" u="none" cap="none" strike="noStrike">
                <a:solidFill>
                  <a:srgbClr val="002060"/>
                </a:solidFill>
              </a:rPr>
              <a:t>Hazardous materials management.</a:t>
            </a:r>
            <a:endParaRPr i="0" sz="1349" u="none" cap="none" strike="noStrike"/>
          </a:p>
        </p:txBody>
      </p:sp>
      <p:sp>
        <p:nvSpPr>
          <p:cNvPr id="546" name="Google Shape;546;g38e0bf7cbdf_0_518"/>
          <p:cNvSpPr/>
          <p:nvPr/>
        </p:nvSpPr>
        <p:spPr>
          <a:xfrm>
            <a:off x="344999" y="6152379"/>
            <a:ext cx="11502000" cy="282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50"/>
              <a:buFont typeface="Inter"/>
              <a:buNone/>
            </a:pPr>
            <a:r>
              <a:rPr i="0" lang="en-US" sz="1349" u="none" cap="none" strike="noStrike">
                <a:solidFill>
                  <a:srgbClr val="002060"/>
                </a:solidFill>
              </a:rPr>
              <a:t>These integrated systems ensure operational capability and protect personnel and assets under all conditions.</a:t>
            </a:r>
            <a:endParaRPr i="0" sz="1349" u="none" cap="none" strike="noStrike"/>
          </a:p>
        </p:txBody>
      </p:sp>
      <p:pic>
        <p:nvPicPr>
          <p:cNvPr descr="Controls - Free of Charge Creative Commons Keyboard image" id="547" name="Google Shape;547;g38e0bf7cbdf_0_518"/>
          <p:cNvPicPr preferRelativeResize="0"/>
          <p:nvPr/>
        </p:nvPicPr>
        <p:blipFill>
          <a:blip r:embed="rId3">
            <a:alphaModFix/>
          </a:blip>
          <a:stretch>
            <a:fillRect/>
          </a:stretch>
        </p:blipFill>
        <p:spPr>
          <a:xfrm>
            <a:off x="7143753" y="2516314"/>
            <a:ext cx="4001751" cy="26671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38e0bf7cbdf_0_53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54" name="Google Shape;554;g38e0bf7cbdf_0_53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55" name="Google Shape;555;g38e0bf7cbdf_0_538"/>
          <p:cNvSpPr/>
          <p:nvPr/>
        </p:nvSpPr>
        <p:spPr>
          <a:xfrm>
            <a:off x="196051" y="244334"/>
            <a:ext cx="4885200" cy="5535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1282E"/>
              </a:buClr>
              <a:buSzPts val="3473"/>
              <a:buFont typeface="Nunito Sans"/>
              <a:buNone/>
            </a:pPr>
            <a:r>
              <a:rPr i="0" lang="en-US" sz="3473" u="none" cap="none" strike="noStrike">
                <a:solidFill>
                  <a:srgbClr val="D1282E"/>
                </a:solidFill>
              </a:rPr>
              <a:t>Facility Risk Assessment</a:t>
            </a:r>
            <a:endParaRPr i="0" sz="3473" u="none" cap="none" strike="noStrike"/>
          </a:p>
        </p:txBody>
      </p:sp>
      <p:sp>
        <p:nvSpPr>
          <p:cNvPr id="556" name="Google Shape;556;g38e0bf7cbdf_0_538"/>
          <p:cNvSpPr/>
          <p:nvPr/>
        </p:nvSpPr>
        <p:spPr>
          <a:xfrm>
            <a:off x="196051" y="974833"/>
            <a:ext cx="7323300" cy="567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61"/>
              <a:buFont typeface="Inter"/>
              <a:buNone/>
            </a:pPr>
            <a:r>
              <a:rPr i="0" lang="en-US" sz="1361" u="none" cap="none" strike="noStrike">
                <a:solidFill>
                  <a:srgbClr val="002060"/>
                </a:solidFill>
              </a:rPr>
              <a:t>Comprehensive risk assessment is vital for critical infrastructure, considering the full lifecycle, interdependencies, and potential disruptions.</a:t>
            </a:r>
            <a:endParaRPr i="0" sz="1361" u="none" cap="none" strike="noStrike"/>
          </a:p>
        </p:txBody>
      </p:sp>
      <p:sp>
        <p:nvSpPr>
          <p:cNvPr id="557" name="Google Shape;557;g38e0bf7cbdf_0_538"/>
          <p:cNvSpPr/>
          <p:nvPr/>
        </p:nvSpPr>
        <p:spPr>
          <a:xfrm>
            <a:off x="196051" y="1701085"/>
            <a:ext cx="7323300" cy="28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61"/>
              <a:buFont typeface="Inter"/>
              <a:buNone/>
            </a:pPr>
            <a:r>
              <a:rPr b="1" i="0" lang="en-US" sz="1361" u="none" cap="none" strike="noStrike">
                <a:solidFill>
                  <a:srgbClr val="002060"/>
                </a:solidFill>
              </a:rPr>
              <a:t>Key Risk Categories:</a:t>
            </a:r>
            <a:endParaRPr i="0" sz="1361" u="none" cap="none" strike="noStrike"/>
          </a:p>
        </p:txBody>
      </p:sp>
      <p:sp>
        <p:nvSpPr>
          <p:cNvPr id="558" name="Google Shape;558;g38e0bf7cbdf_0_538"/>
          <p:cNvSpPr/>
          <p:nvPr/>
        </p:nvSpPr>
        <p:spPr>
          <a:xfrm>
            <a:off x="196051" y="2143900"/>
            <a:ext cx="7323300" cy="28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61"/>
              <a:buFont typeface="Inter"/>
              <a:buNone/>
            </a:pPr>
            <a:r>
              <a:rPr b="1" i="0" lang="en-US" sz="1361" u="none" cap="none" strike="noStrike">
                <a:solidFill>
                  <a:srgbClr val="002060"/>
                </a:solidFill>
              </a:rPr>
              <a:t>Natural Hazards:</a:t>
            </a:r>
            <a:r>
              <a:rPr i="0" lang="en-US" sz="1361" u="none" cap="none" strike="noStrike">
                <a:solidFill>
                  <a:srgbClr val="002060"/>
                </a:solidFill>
              </a:rPr>
              <a:t> Earthquakes, floods, severe weather, geographic threats</a:t>
            </a:r>
            <a:endParaRPr i="0" sz="1361" u="none" cap="none" strike="noStrike"/>
          </a:p>
        </p:txBody>
      </p:sp>
      <p:sp>
        <p:nvSpPr>
          <p:cNvPr id="559" name="Google Shape;559;g38e0bf7cbdf_0_538"/>
          <p:cNvSpPr/>
          <p:nvPr/>
        </p:nvSpPr>
        <p:spPr>
          <a:xfrm>
            <a:off x="196051" y="2489255"/>
            <a:ext cx="7323300" cy="567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61"/>
              <a:buFont typeface="Inter"/>
              <a:buNone/>
            </a:pPr>
            <a:r>
              <a:rPr b="1" i="0" lang="en-US" sz="1361" u="none" cap="none" strike="noStrike">
                <a:solidFill>
                  <a:srgbClr val="002060"/>
                </a:solidFill>
              </a:rPr>
              <a:t>Technical Failures:</a:t>
            </a:r>
            <a:r>
              <a:rPr i="0" lang="en-US" sz="1361" u="none" cap="none" strike="noStrike">
                <a:solidFill>
                  <a:srgbClr val="002060"/>
                </a:solidFill>
              </a:rPr>
              <a:t> Power outages, system malfunctions, infrastructure breakdowns</a:t>
            </a:r>
            <a:endParaRPr i="0" sz="1361" u="none" cap="none" strike="noStrike"/>
          </a:p>
        </p:txBody>
      </p:sp>
      <p:sp>
        <p:nvSpPr>
          <p:cNvPr id="560" name="Google Shape;560;g38e0bf7cbdf_0_538"/>
          <p:cNvSpPr/>
          <p:nvPr/>
        </p:nvSpPr>
        <p:spPr>
          <a:xfrm>
            <a:off x="196051" y="3118047"/>
            <a:ext cx="7323300" cy="28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61"/>
              <a:buFont typeface="Inter"/>
              <a:buNone/>
            </a:pPr>
            <a:r>
              <a:rPr b="1" i="0" lang="en-US" sz="1361" u="none" cap="none" strike="noStrike">
                <a:solidFill>
                  <a:srgbClr val="002060"/>
                </a:solidFill>
              </a:rPr>
              <a:t>Human-Made Threats:</a:t>
            </a:r>
            <a:r>
              <a:rPr i="0" lang="en-US" sz="1361" u="none" cap="none" strike="noStrike">
                <a:solidFill>
                  <a:srgbClr val="002060"/>
                </a:solidFill>
              </a:rPr>
              <a:t> Security breaches, vandalism, intentional disruptions</a:t>
            </a:r>
            <a:endParaRPr i="0" sz="1361" u="none" cap="none" strike="noStrike"/>
          </a:p>
        </p:txBody>
      </p:sp>
      <p:sp>
        <p:nvSpPr>
          <p:cNvPr id="561" name="Google Shape;561;g38e0bf7cbdf_0_538"/>
          <p:cNvSpPr/>
          <p:nvPr/>
        </p:nvSpPr>
        <p:spPr>
          <a:xfrm>
            <a:off x="196051" y="3463402"/>
            <a:ext cx="7323300" cy="28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61"/>
              <a:buFont typeface="Inter"/>
              <a:buNone/>
            </a:pPr>
            <a:r>
              <a:rPr b="1" i="0" lang="en-US" sz="1361" u="none" cap="none" strike="noStrike">
                <a:solidFill>
                  <a:srgbClr val="002060"/>
                </a:solidFill>
              </a:rPr>
              <a:t>Operational Risks:</a:t>
            </a:r>
            <a:r>
              <a:rPr i="0" lang="en-US" sz="1361" u="none" cap="none" strike="noStrike">
                <a:solidFill>
                  <a:srgbClr val="002060"/>
                </a:solidFill>
              </a:rPr>
              <a:t> Process failures, human error, maintenance issues</a:t>
            </a:r>
            <a:endParaRPr i="0" sz="1361" u="none" cap="none" strike="noStrike"/>
          </a:p>
        </p:txBody>
      </p:sp>
      <p:sp>
        <p:nvSpPr>
          <p:cNvPr id="562" name="Google Shape;562;g38e0bf7cbdf_0_538"/>
          <p:cNvSpPr/>
          <p:nvPr/>
        </p:nvSpPr>
        <p:spPr>
          <a:xfrm>
            <a:off x="196051" y="3906217"/>
            <a:ext cx="7323300" cy="28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61"/>
              <a:buFont typeface="Inter"/>
              <a:buNone/>
            </a:pPr>
            <a:r>
              <a:rPr b="1" i="0" lang="en-US" sz="1361" u="none" cap="none" strike="noStrike">
                <a:solidFill>
                  <a:srgbClr val="002060"/>
                </a:solidFill>
              </a:rPr>
              <a:t>Assessment Methodology:</a:t>
            </a:r>
            <a:endParaRPr i="0" sz="1361" u="none" cap="none" strike="noStrike"/>
          </a:p>
        </p:txBody>
      </p:sp>
      <p:sp>
        <p:nvSpPr>
          <p:cNvPr id="563" name="Google Shape;563;g38e0bf7cbdf_0_538"/>
          <p:cNvSpPr/>
          <p:nvPr/>
        </p:nvSpPr>
        <p:spPr>
          <a:xfrm>
            <a:off x="196051" y="4349032"/>
            <a:ext cx="7323300" cy="283200"/>
          </a:xfrm>
          <a:prstGeom prst="rect">
            <a:avLst/>
          </a:prstGeom>
          <a:noFill/>
          <a:ln>
            <a:noFill/>
          </a:ln>
        </p:spPr>
        <p:txBody>
          <a:bodyPr anchorCtr="0" anchor="t" bIns="0" lIns="0" spcFirstLastPara="1" rIns="0" wrap="square" tIns="0">
            <a:noAutofit/>
          </a:bodyPr>
          <a:lstStyle/>
          <a:p>
            <a:pPr indent="-321883" lvl="0" marL="321884" marR="0" rtl="0" algn="l">
              <a:lnSpc>
                <a:spcPct val="162069"/>
              </a:lnSpc>
              <a:spcBef>
                <a:spcPts val="0"/>
              </a:spcBef>
              <a:spcAft>
                <a:spcPts val="0"/>
              </a:spcAft>
              <a:buClr>
                <a:srgbClr val="002060"/>
              </a:buClr>
              <a:buSzPts val="1361"/>
              <a:buChar char="•"/>
            </a:pPr>
            <a:r>
              <a:rPr i="0" lang="en-US" sz="1361" u="none" cap="none" strike="noStrike">
                <a:solidFill>
                  <a:srgbClr val="002060"/>
                </a:solidFill>
              </a:rPr>
              <a:t>Site surveys &amp; vulnerability analysis</a:t>
            </a:r>
            <a:endParaRPr i="0" sz="1361" u="none" cap="none" strike="noStrike"/>
          </a:p>
        </p:txBody>
      </p:sp>
      <p:sp>
        <p:nvSpPr>
          <p:cNvPr id="564" name="Google Shape;564;g38e0bf7cbdf_0_538"/>
          <p:cNvSpPr/>
          <p:nvPr/>
        </p:nvSpPr>
        <p:spPr>
          <a:xfrm>
            <a:off x="196051" y="4694387"/>
            <a:ext cx="7323300" cy="283200"/>
          </a:xfrm>
          <a:prstGeom prst="rect">
            <a:avLst/>
          </a:prstGeom>
          <a:noFill/>
          <a:ln>
            <a:noFill/>
          </a:ln>
        </p:spPr>
        <p:txBody>
          <a:bodyPr anchorCtr="0" anchor="t" bIns="0" lIns="0" spcFirstLastPara="1" rIns="0" wrap="square" tIns="0">
            <a:noAutofit/>
          </a:bodyPr>
          <a:lstStyle/>
          <a:p>
            <a:pPr indent="-321883" lvl="0" marL="321884" marR="0" rtl="0" algn="l">
              <a:lnSpc>
                <a:spcPct val="162069"/>
              </a:lnSpc>
              <a:spcBef>
                <a:spcPts val="0"/>
              </a:spcBef>
              <a:spcAft>
                <a:spcPts val="0"/>
              </a:spcAft>
              <a:buClr>
                <a:srgbClr val="002060"/>
              </a:buClr>
              <a:buSzPts val="1361"/>
              <a:buChar char="•"/>
            </a:pPr>
            <a:r>
              <a:rPr i="0" lang="en-US" sz="1361" u="none" cap="none" strike="noStrike">
                <a:solidFill>
                  <a:srgbClr val="002060"/>
                </a:solidFill>
              </a:rPr>
              <a:t>Infrastructure dependency mapping</a:t>
            </a:r>
            <a:endParaRPr i="0" sz="1361" u="none" cap="none" strike="noStrike"/>
          </a:p>
        </p:txBody>
      </p:sp>
      <p:sp>
        <p:nvSpPr>
          <p:cNvPr id="565" name="Google Shape;565;g38e0bf7cbdf_0_538"/>
          <p:cNvSpPr/>
          <p:nvPr/>
        </p:nvSpPr>
        <p:spPr>
          <a:xfrm>
            <a:off x="196051" y="5039742"/>
            <a:ext cx="7323300" cy="283200"/>
          </a:xfrm>
          <a:prstGeom prst="rect">
            <a:avLst/>
          </a:prstGeom>
          <a:noFill/>
          <a:ln>
            <a:noFill/>
          </a:ln>
        </p:spPr>
        <p:txBody>
          <a:bodyPr anchorCtr="0" anchor="t" bIns="0" lIns="0" spcFirstLastPara="1" rIns="0" wrap="square" tIns="0">
            <a:noAutofit/>
          </a:bodyPr>
          <a:lstStyle/>
          <a:p>
            <a:pPr indent="-321883" lvl="0" marL="321884" marR="0" rtl="0" algn="l">
              <a:lnSpc>
                <a:spcPct val="162069"/>
              </a:lnSpc>
              <a:spcBef>
                <a:spcPts val="0"/>
              </a:spcBef>
              <a:spcAft>
                <a:spcPts val="0"/>
              </a:spcAft>
              <a:buClr>
                <a:srgbClr val="002060"/>
              </a:buClr>
              <a:buSzPts val="1361"/>
              <a:buChar char="•"/>
            </a:pPr>
            <a:r>
              <a:rPr i="0" lang="en-US" sz="1361" u="none" cap="none" strike="noStrike">
                <a:solidFill>
                  <a:srgbClr val="002060"/>
                </a:solidFill>
              </a:rPr>
              <a:t>Threat probability &amp; impact evaluation</a:t>
            </a:r>
            <a:endParaRPr i="0" sz="1361" u="none" cap="none" strike="noStrike"/>
          </a:p>
        </p:txBody>
      </p:sp>
      <p:sp>
        <p:nvSpPr>
          <p:cNvPr id="566" name="Google Shape;566;g38e0bf7cbdf_0_538"/>
          <p:cNvSpPr/>
          <p:nvPr/>
        </p:nvSpPr>
        <p:spPr>
          <a:xfrm>
            <a:off x="196051" y="5385097"/>
            <a:ext cx="7323300" cy="283200"/>
          </a:xfrm>
          <a:prstGeom prst="rect">
            <a:avLst/>
          </a:prstGeom>
          <a:noFill/>
          <a:ln>
            <a:noFill/>
          </a:ln>
        </p:spPr>
        <p:txBody>
          <a:bodyPr anchorCtr="0" anchor="t" bIns="0" lIns="0" spcFirstLastPara="1" rIns="0" wrap="square" tIns="0">
            <a:noAutofit/>
          </a:bodyPr>
          <a:lstStyle/>
          <a:p>
            <a:pPr indent="-321883" lvl="0" marL="321884" marR="0" rtl="0" algn="l">
              <a:lnSpc>
                <a:spcPct val="162069"/>
              </a:lnSpc>
              <a:spcBef>
                <a:spcPts val="0"/>
              </a:spcBef>
              <a:spcAft>
                <a:spcPts val="0"/>
              </a:spcAft>
              <a:buClr>
                <a:srgbClr val="002060"/>
              </a:buClr>
              <a:buSzPts val="1361"/>
              <a:buChar char="•"/>
            </a:pPr>
            <a:r>
              <a:rPr i="0" lang="en-US" sz="1361" u="none" cap="none" strike="noStrike">
                <a:solidFill>
                  <a:srgbClr val="002060"/>
                </a:solidFill>
              </a:rPr>
              <a:t>Cost-benefit analysis for mitigation</a:t>
            </a:r>
            <a:endParaRPr i="0" sz="1361" u="none" cap="none" strike="noStrike"/>
          </a:p>
        </p:txBody>
      </p:sp>
      <p:sp>
        <p:nvSpPr>
          <p:cNvPr id="567" name="Google Shape;567;g38e0bf7cbdf_0_538"/>
          <p:cNvSpPr/>
          <p:nvPr/>
        </p:nvSpPr>
        <p:spPr>
          <a:xfrm>
            <a:off x="196051" y="5827912"/>
            <a:ext cx="7323300" cy="567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361"/>
              <a:buFont typeface="Inter"/>
              <a:buNone/>
            </a:pPr>
            <a:r>
              <a:rPr i="0" lang="en-US" sz="1361" u="none" cap="none" strike="noStrike">
                <a:solidFill>
                  <a:srgbClr val="002060"/>
                </a:solidFill>
              </a:rPr>
              <a:t>Effective risk mitigation often includes procedural improvements, not just major capital investments.</a:t>
            </a:r>
            <a:endParaRPr i="0" sz="1361" u="none" cap="none" strike="noStrike"/>
          </a:p>
        </p:txBody>
      </p:sp>
      <p:sp>
        <p:nvSpPr>
          <p:cNvPr id="568" name="Google Shape;568;g38e0bf7cbdf_0_538"/>
          <p:cNvSpPr/>
          <p:nvPr/>
        </p:nvSpPr>
        <p:spPr>
          <a:xfrm>
            <a:off x="7958703" y="226675"/>
            <a:ext cx="4738200" cy="28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SzPts val="1361"/>
              <a:buFont typeface="Arial"/>
              <a:buNone/>
            </a:pPr>
            <a:r>
              <a:t/>
            </a:r>
            <a:endParaRPr b="0" i="0" sz="1361" u="none" cap="none" strike="noStrike"/>
          </a:p>
        </p:txBody>
      </p:sp>
      <p:pic>
        <p:nvPicPr>
          <p:cNvPr descr="preencoded.png" id="569" name="Google Shape;569;g38e0bf7cbdf_0_538"/>
          <p:cNvPicPr preferRelativeResize="0"/>
          <p:nvPr/>
        </p:nvPicPr>
        <p:blipFill rotWithShape="1">
          <a:blip r:embed="rId3">
            <a:alphaModFix/>
          </a:blip>
          <a:srcRect b="0" l="0" r="0" t="0"/>
          <a:stretch/>
        </p:blipFill>
        <p:spPr>
          <a:xfrm>
            <a:off x="7831700" y="1509815"/>
            <a:ext cx="3838398" cy="3838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38e0bf7cbdf_0_55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76" name="Google Shape;576;g38e0bf7cbdf_0_55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77" name="Google Shape;577;g38e0bf7cbdf_0_559"/>
          <p:cNvSpPr/>
          <p:nvPr/>
        </p:nvSpPr>
        <p:spPr>
          <a:xfrm>
            <a:off x="259550" y="517625"/>
            <a:ext cx="8773500" cy="658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134"/>
              <a:buFont typeface="Nunito Sans"/>
              <a:buNone/>
            </a:pPr>
            <a:r>
              <a:rPr i="0" lang="en-US" sz="4134" u="none" cap="none" strike="noStrike">
                <a:solidFill>
                  <a:srgbClr val="D1282E"/>
                </a:solidFill>
              </a:rPr>
              <a:t>Recovery and Relocation Planning</a:t>
            </a:r>
            <a:endParaRPr i="0" sz="4134" u="none" cap="none" strike="noStrike"/>
          </a:p>
        </p:txBody>
      </p:sp>
      <p:sp>
        <p:nvSpPr>
          <p:cNvPr id="578" name="Google Shape;578;g38e0bf7cbdf_0_559"/>
          <p:cNvSpPr/>
          <p:nvPr/>
        </p:nvSpPr>
        <p:spPr>
          <a:xfrm>
            <a:off x="259550" y="1597573"/>
            <a:ext cx="11490600" cy="674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26"/>
              <a:buFont typeface="Inter"/>
              <a:buNone/>
            </a:pPr>
            <a:r>
              <a:rPr i="0" lang="en-US" sz="1625" u="none" cap="none" strike="noStrike">
                <a:solidFill>
                  <a:srgbClr val="002060"/>
                </a:solidFill>
              </a:rPr>
              <a:t>Facility recovery planning involves restoring damaged sites and managing temporary relocation, with reconstitution as the ultimate goal.</a:t>
            </a:r>
            <a:endParaRPr i="0" sz="1625" u="none" cap="none" strike="noStrike"/>
          </a:p>
        </p:txBody>
      </p:sp>
      <p:sp>
        <p:nvSpPr>
          <p:cNvPr id="579" name="Google Shape;579;g38e0bf7cbdf_0_559"/>
          <p:cNvSpPr/>
          <p:nvPr/>
        </p:nvSpPr>
        <p:spPr>
          <a:xfrm>
            <a:off x="259550" y="2719667"/>
            <a:ext cx="2498100" cy="32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2044"/>
              <a:buFont typeface="Nunito Sans"/>
              <a:buNone/>
            </a:pPr>
            <a:r>
              <a:rPr i="0" lang="en-US" sz="2043" u="none" cap="none" strike="noStrike">
                <a:solidFill>
                  <a:srgbClr val="D1282E"/>
                </a:solidFill>
              </a:rPr>
              <a:t>Recovery Elements:</a:t>
            </a:r>
            <a:endParaRPr i="0" sz="2043" u="none" cap="none" strike="noStrike"/>
          </a:p>
        </p:txBody>
      </p:sp>
      <p:sp>
        <p:nvSpPr>
          <p:cNvPr id="580" name="Google Shape;580;g38e0bf7cbdf_0_559"/>
          <p:cNvSpPr/>
          <p:nvPr/>
        </p:nvSpPr>
        <p:spPr>
          <a:xfrm>
            <a:off x="259550" y="3259586"/>
            <a:ext cx="34653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Rapid Damage Assessment</a:t>
            </a:r>
            <a:endParaRPr i="0" sz="1625" u="none" cap="none" strike="noStrike"/>
          </a:p>
        </p:txBody>
      </p:sp>
      <p:sp>
        <p:nvSpPr>
          <p:cNvPr id="581" name="Google Shape;581;g38e0bf7cbdf_0_559"/>
          <p:cNvSpPr/>
          <p:nvPr/>
        </p:nvSpPr>
        <p:spPr>
          <a:xfrm>
            <a:off x="259550" y="3670416"/>
            <a:ext cx="34653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Prioritized Restoration</a:t>
            </a:r>
            <a:endParaRPr i="0" sz="1625" u="none" cap="none" strike="noStrike"/>
          </a:p>
        </p:txBody>
      </p:sp>
      <p:sp>
        <p:nvSpPr>
          <p:cNvPr id="582" name="Google Shape;582;g38e0bf7cbdf_0_559"/>
          <p:cNvSpPr/>
          <p:nvPr/>
        </p:nvSpPr>
        <p:spPr>
          <a:xfrm>
            <a:off x="259550" y="4081246"/>
            <a:ext cx="34653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Resource Coordination</a:t>
            </a:r>
            <a:endParaRPr i="0" sz="1625" u="none" cap="none" strike="noStrike"/>
          </a:p>
        </p:txBody>
      </p:sp>
      <p:sp>
        <p:nvSpPr>
          <p:cNvPr id="583" name="Google Shape;583;g38e0bf7cbdf_0_559"/>
          <p:cNvSpPr/>
          <p:nvPr/>
        </p:nvSpPr>
        <p:spPr>
          <a:xfrm>
            <a:off x="259550" y="4492075"/>
            <a:ext cx="34653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Stakeholder Communication</a:t>
            </a:r>
            <a:endParaRPr i="0" sz="1625" u="none" cap="none" strike="noStrike"/>
          </a:p>
        </p:txBody>
      </p:sp>
      <p:sp>
        <p:nvSpPr>
          <p:cNvPr id="584" name="Google Shape;584;g38e0bf7cbdf_0_559"/>
          <p:cNvSpPr/>
          <p:nvPr/>
        </p:nvSpPr>
        <p:spPr>
          <a:xfrm>
            <a:off x="4219084" y="2719667"/>
            <a:ext cx="2498100" cy="32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2044"/>
              <a:buFont typeface="Nunito Sans"/>
              <a:buNone/>
            </a:pPr>
            <a:r>
              <a:rPr i="0" lang="en-US" sz="2043" u="none" cap="none" strike="noStrike">
                <a:solidFill>
                  <a:srgbClr val="D1282E"/>
                </a:solidFill>
              </a:rPr>
              <a:t>Relocation Needs:</a:t>
            </a:r>
            <a:endParaRPr i="0" sz="2043" u="none" cap="none" strike="noStrike"/>
          </a:p>
        </p:txBody>
      </p:sp>
      <p:sp>
        <p:nvSpPr>
          <p:cNvPr id="585" name="Google Shape;585;g38e0bf7cbdf_0_559"/>
          <p:cNvSpPr/>
          <p:nvPr/>
        </p:nvSpPr>
        <p:spPr>
          <a:xfrm>
            <a:off x="4219084" y="3259586"/>
            <a:ext cx="34653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Transportation Logistics</a:t>
            </a:r>
            <a:endParaRPr i="0" sz="1625" u="none" cap="none" strike="noStrike"/>
          </a:p>
        </p:txBody>
      </p:sp>
      <p:sp>
        <p:nvSpPr>
          <p:cNvPr id="586" name="Google Shape;586;g38e0bf7cbdf_0_559"/>
          <p:cNvSpPr/>
          <p:nvPr/>
        </p:nvSpPr>
        <p:spPr>
          <a:xfrm>
            <a:off x="4219084" y="3670416"/>
            <a:ext cx="34653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Technology &amp; Data Migration</a:t>
            </a:r>
            <a:endParaRPr i="0" sz="1625" u="none" cap="none" strike="noStrike"/>
          </a:p>
        </p:txBody>
      </p:sp>
      <p:sp>
        <p:nvSpPr>
          <p:cNvPr id="587" name="Google Shape;587;g38e0bf7cbdf_0_559"/>
          <p:cNvSpPr/>
          <p:nvPr/>
        </p:nvSpPr>
        <p:spPr>
          <a:xfrm>
            <a:off x="4219084" y="4081246"/>
            <a:ext cx="34653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Vendor Coordination</a:t>
            </a:r>
            <a:endParaRPr i="0" sz="1625" u="none" cap="none" strike="noStrike"/>
          </a:p>
        </p:txBody>
      </p:sp>
      <p:sp>
        <p:nvSpPr>
          <p:cNvPr id="588" name="Google Shape;588;g38e0bf7cbdf_0_559"/>
          <p:cNvSpPr/>
          <p:nvPr/>
        </p:nvSpPr>
        <p:spPr>
          <a:xfrm>
            <a:off x="4219084" y="4492075"/>
            <a:ext cx="34653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Regulatory Compliance</a:t>
            </a:r>
            <a:endParaRPr i="0" sz="1625" u="none" cap="none" strike="noStrike"/>
          </a:p>
        </p:txBody>
      </p:sp>
      <p:sp>
        <p:nvSpPr>
          <p:cNvPr id="589" name="Google Shape;589;g38e0bf7cbdf_0_559"/>
          <p:cNvSpPr/>
          <p:nvPr/>
        </p:nvSpPr>
        <p:spPr>
          <a:xfrm>
            <a:off x="8178619" y="2719667"/>
            <a:ext cx="2498100" cy="329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2044"/>
              <a:buFont typeface="Nunito Sans"/>
              <a:buNone/>
            </a:pPr>
            <a:r>
              <a:rPr i="0" lang="en-US" sz="2043" u="none" cap="none" strike="noStrike">
                <a:solidFill>
                  <a:srgbClr val="D1282E"/>
                </a:solidFill>
              </a:rPr>
              <a:t>Success Factors:</a:t>
            </a:r>
            <a:endParaRPr i="0" sz="2043" u="none" cap="none" strike="noStrike"/>
          </a:p>
        </p:txBody>
      </p:sp>
      <p:sp>
        <p:nvSpPr>
          <p:cNvPr id="590" name="Google Shape;590;g38e0bf7cbdf_0_559"/>
          <p:cNvSpPr/>
          <p:nvPr/>
        </p:nvSpPr>
        <p:spPr>
          <a:xfrm>
            <a:off x="8178619" y="3259586"/>
            <a:ext cx="35850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Pre-negotiated Contracts</a:t>
            </a:r>
            <a:endParaRPr i="0" sz="1625" u="none" cap="none" strike="noStrike"/>
          </a:p>
        </p:txBody>
      </p:sp>
      <p:sp>
        <p:nvSpPr>
          <p:cNvPr id="591" name="Google Shape;591;g38e0bf7cbdf_0_559"/>
          <p:cNvSpPr/>
          <p:nvPr/>
        </p:nvSpPr>
        <p:spPr>
          <a:xfrm>
            <a:off x="8178619" y="3670416"/>
            <a:ext cx="35850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Documented Procedures</a:t>
            </a:r>
            <a:endParaRPr i="0" sz="1625" u="none" cap="none" strike="noStrike"/>
          </a:p>
        </p:txBody>
      </p:sp>
      <p:sp>
        <p:nvSpPr>
          <p:cNvPr id="592" name="Google Shape;592;g38e0bf7cbdf_0_559"/>
          <p:cNvSpPr/>
          <p:nvPr/>
        </p:nvSpPr>
        <p:spPr>
          <a:xfrm>
            <a:off x="8178619" y="4081246"/>
            <a:ext cx="35850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Regular Process Testing</a:t>
            </a:r>
            <a:endParaRPr i="0" sz="1625" u="none" cap="none" strike="noStrike"/>
          </a:p>
        </p:txBody>
      </p:sp>
      <p:sp>
        <p:nvSpPr>
          <p:cNvPr id="593" name="Google Shape;593;g38e0bf7cbdf_0_559"/>
          <p:cNvSpPr/>
          <p:nvPr/>
        </p:nvSpPr>
        <p:spPr>
          <a:xfrm>
            <a:off x="8178619" y="4492075"/>
            <a:ext cx="3585000" cy="337200"/>
          </a:xfrm>
          <a:prstGeom prst="rect">
            <a:avLst/>
          </a:prstGeom>
          <a:noFill/>
          <a:ln>
            <a:noFill/>
          </a:ln>
        </p:spPr>
        <p:txBody>
          <a:bodyPr anchorCtr="0" anchor="t" bIns="0" lIns="0" spcFirstLastPara="1" rIns="0" wrap="square" tIns="0">
            <a:noAutofit/>
          </a:bodyPr>
          <a:lstStyle/>
          <a:p>
            <a:pPr indent="-318575" lvl="0" marL="318575" marR="0" rtl="0" algn="l">
              <a:lnSpc>
                <a:spcPct val="162857"/>
              </a:lnSpc>
              <a:spcBef>
                <a:spcPts val="0"/>
              </a:spcBef>
              <a:spcAft>
                <a:spcPts val="0"/>
              </a:spcAft>
              <a:buClr>
                <a:srgbClr val="002060"/>
              </a:buClr>
              <a:buSzPts val="1626"/>
              <a:buChar char="•"/>
            </a:pPr>
            <a:r>
              <a:rPr i="0" lang="en-US" sz="1625" u="none" cap="none" strike="noStrike">
                <a:solidFill>
                  <a:srgbClr val="002060"/>
                </a:solidFill>
              </a:rPr>
              <a:t>Clear Authority &amp; Comms</a:t>
            </a:r>
            <a:endParaRPr i="0" sz="1625"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38e0bf7cbdf_0_58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00" name="Google Shape;600;g38e0bf7cbdf_0_58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01" name="Google Shape;601;g38e0bf7cbdf_0_582"/>
          <p:cNvSpPr/>
          <p:nvPr/>
        </p:nvSpPr>
        <p:spPr>
          <a:xfrm>
            <a:off x="357800" y="441617"/>
            <a:ext cx="6838200" cy="10335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1282E"/>
              </a:buClr>
              <a:buSzPts val="3243"/>
              <a:buFont typeface="Nunito Sans"/>
              <a:buNone/>
            </a:pPr>
            <a:r>
              <a:rPr i="0" lang="en-US" sz="3242" u="none" cap="none" strike="noStrike">
                <a:solidFill>
                  <a:srgbClr val="D1282E"/>
                </a:solidFill>
              </a:rPr>
              <a:t>Facilities Resilience: Governance &amp; Testing</a:t>
            </a:r>
            <a:endParaRPr i="0" sz="3242" u="none" cap="none" strike="noStrike"/>
          </a:p>
        </p:txBody>
      </p:sp>
      <p:sp>
        <p:nvSpPr>
          <p:cNvPr id="602" name="Google Shape;602;g38e0bf7cbdf_0_582"/>
          <p:cNvSpPr/>
          <p:nvPr/>
        </p:nvSpPr>
        <p:spPr>
          <a:xfrm>
            <a:off x="357800" y="1640253"/>
            <a:ext cx="6838200" cy="7932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71"/>
              <a:buFont typeface="Inter"/>
              <a:buNone/>
            </a:pPr>
            <a:r>
              <a:rPr i="0" lang="en-US" sz="1270" u="none" cap="none" strike="noStrike">
                <a:solidFill>
                  <a:srgbClr val="002060"/>
                </a:solidFill>
              </a:rPr>
              <a:t>Effective facility resilience relies on well-trained personnel. Educate teams on emergency procedures, communication, and roles. Regular training drills identify gaps and ensure readiness.</a:t>
            </a:r>
            <a:endParaRPr i="0" sz="1270" u="none" cap="none" strike="noStrike"/>
          </a:p>
        </p:txBody>
      </p:sp>
      <p:sp>
        <p:nvSpPr>
          <p:cNvPr id="603" name="Google Shape;603;g38e0bf7cbdf_0_582"/>
          <p:cNvSpPr/>
          <p:nvPr/>
        </p:nvSpPr>
        <p:spPr>
          <a:xfrm>
            <a:off x="357800" y="2582277"/>
            <a:ext cx="6838200" cy="264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71"/>
              <a:buFont typeface="Inter"/>
              <a:buNone/>
            </a:pPr>
            <a:r>
              <a:rPr b="1" i="0" lang="en-US" sz="1270" u="none" cap="none" strike="noStrike">
                <a:solidFill>
                  <a:srgbClr val="002060"/>
                </a:solidFill>
              </a:rPr>
              <a:t>Governance structure:</a:t>
            </a:r>
            <a:endParaRPr i="0" sz="1270" u="none" cap="none" strike="noStrike"/>
          </a:p>
        </p:txBody>
      </p:sp>
      <p:sp>
        <p:nvSpPr>
          <p:cNvPr id="604" name="Google Shape;604;g38e0bf7cbdf_0_582"/>
          <p:cNvSpPr/>
          <p:nvPr/>
        </p:nvSpPr>
        <p:spPr>
          <a:xfrm>
            <a:off x="357800" y="2995424"/>
            <a:ext cx="6838200" cy="264600"/>
          </a:xfrm>
          <a:prstGeom prst="rect">
            <a:avLst/>
          </a:prstGeom>
          <a:noFill/>
          <a:ln>
            <a:noFill/>
          </a:ln>
        </p:spPr>
        <p:txBody>
          <a:bodyPr anchorCtr="0" anchor="t" bIns="0" lIns="0" spcFirstLastPara="1" rIns="0" wrap="square" tIns="0">
            <a:noAutofit/>
          </a:bodyPr>
          <a:lstStyle/>
          <a:p>
            <a:pPr indent="-300545" lvl="0" marL="300545" marR="0" rtl="0" algn="l">
              <a:lnSpc>
                <a:spcPct val="162069"/>
              </a:lnSpc>
              <a:spcBef>
                <a:spcPts val="0"/>
              </a:spcBef>
              <a:spcAft>
                <a:spcPts val="0"/>
              </a:spcAft>
              <a:buClr>
                <a:srgbClr val="002060"/>
              </a:buClr>
              <a:buSzPts val="1271"/>
              <a:buChar char="•"/>
            </a:pPr>
            <a:r>
              <a:rPr i="0" lang="en-US" sz="1270" u="none" cap="none" strike="noStrike">
                <a:solidFill>
                  <a:srgbClr val="002060"/>
                </a:solidFill>
              </a:rPr>
              <a:t>Executive oversight &amp; accountability</a:t>
            </a:r>
            <a:endParaRPr i="0" sz="1270" u="none" cap="none" strike="noStrike"/>
          </a:p>
        </p:txBody>
      </p:sp>
      <p:sp>
        <p:nvSpPr>
          <p:cNvPr id="605" name="Google Shape;605;g38e0bf7cbdf_0_582"/>
          <p:cNvSpPr/>
          <p:nvPr/>
        </p:nvSpPr>
        <p:spPr>
          <a:xfrm>
            <a:off x="357800" y="3317676"/>
            <a:ext cx="6838200" cy="264600"/>
          </a:xfrm>
          <a:prstGeom prst="rect">
            <a:avLst/>
          </a:prstGeom>
          <a:noFill/>
          <a:ln>
            <a:noFill/>
          </a:ln>
        </p:spPr>
        <p:txBody>
          <a:bodyPr anchorCtr="0" anchor="t" bIns="0" lIns="0" spcFirstLastPara="1" rIns="0" wrap="square" tIns="0">
            <a:noAutofit/>
          </a:bodyPr>
          <a:lstStyle/>
          <a:p>
            <a:pPr indent="-300545" lvl="0" marL="300545" marR="0" rtl="0" algn="l">
              <a:lnSpc>
                <a:spcPct val="162069"/>
              </a:lnSpc>
              <a:spcBef>
                <a:spcPts val="0"/>
              </a:spcBef>
              <a:spcAft>
                <a:spcPts val="0"/>
              </a:spcAft>
              <a:buClr>
                <a:srgbClr val="002060"/>
              </a:buClr>
              <a:buSzPts val="1271"/>
              <a:buChar char="•"/>
            </a:pPr>
            <a:r>
              <a:rPr i="0" lang="en-US" sz="1270" u="none" cap="none" strike="noStrike">
                <a:solidFill>
                  <a:srgbClr val="002060"/>
                </a:solidFill>
              </a:rPr>
              <a:t>Cross-functional teams (facilities, IT, operations)</a:t>
            </a:r>
            <a:endParaRPr i="0" sz="1270" u="none" cap="none" strike="noStrike"/>
          </a:p>
        </p:txBody>
      </p:sp>
      <p:sp>
        <p:nvSpPr>
          <p:cNvPr id="606" name="Google Shape;606;g38e0bf7cbdf_0_582"/>
          <p:cNvSpPr/>
          <p:nvPr/>
        </p:nvSpPr>
        <p:spPr>
          <a:xfrm>
            <a:off x="357800" y="3639929"/>
            <a:ext cx="6838200" cy="264600"/>
          </a:xfrm>
          <a:prstGeom prst="rect">
            <a:avLst/>
          </a:prstGeom>
          <a:noFill/>
          <a:ln>
            <a:noFill/>
          </a:ln>
        </p:spPr>
        <p:txBody>
          <a:bodyPr anchorCtr="0" anchor="t" bIns="0" lIns="0" spcFirstLastPara="1" rIns="0" wrap="square" tIns="0">
            <a:noAutofit/>
          </a:bodyPr>
          <a:lstStyle/>
          <a:p>
            <a:pPr indent="-300545" lvl="0" marL="300545" marR="0" rtl="0" algn="l">
              <a:lnSpc>
                <a:spcPct val="162069"/>
              </a:lnSpc>
              <a:spcBef>
                <a:spcPts val="0"/>
              </a:spcBef>
              <a:spcAft>
                <a:spcPts val="0"/>
              </a:spcAft>
              <a:buClr>
                <a:srgbClr val="002060"/>
              </a:buClr>
              <a:buSzPts val="1271"/>
              <a:buChar char="•"/>
            </a:pPr>
            <a:r>
              <a:rPr i="0" lang="en-US" sz="1270" u="none" cap="none" strike="noStrike">
                <a:solidFill>
                  <a:srgbClr val="002060"/>
                </a:solidFill>
              </a:rPr>
              <a:t>Regular resilience reporting</a:t>
            </a:r>
            <a:endParaRPr i="0" sz="1270" u="none" cap="none" strike="noStrike"/>
          </a:p>
        </p:txBody>
      </p:sp>
      <p:sp>
        <p:nvSpPr>
          <p:cNvPr id="607" name="Google Shape;607;g38e0bf7cbdf_0_582"/>
          <p:cNvSpPr/>
          <p:nvPr/>
        </p:nvSpPr>
        <p:spPr>
          <a:xfrm>
            <a:off x="357800" y="3962181"/>
            <a:ext cx="6838200" cy="264600"/>
          </a:xfrm>
          <a:prstGeom prst="rect">
            <a:avLst/>
          </a:prstGeom>
          <a:noFill/>
          <a:ln>
            <a:noFill/>
          </a:ln>
        </p:spPr>
        <p:txBody>
          <a:bodyPr anchorCtr="0" anchor="t" bIns="0" lIns="0" spcFirstLastPara="1" rIns="0" wrap="square" tIns="0">
            <a:noAutofit/>
          </a:bodyPr>
          <a:lstStyle/>
          <a:p>
            <a:pPr indent="-300545" lvl="0" marL="300545" marR="0" rtl="0" algn="l">
              <a:lnSpc>
                <a:spcPct val="162069"/>
              </a:lnSpc>
              <a:spcBef>
                <a:spcPts val="0"/>
              </a:spcBef>
              <a:spcAft>
                <a:spcPts val="0"/>
              </a:spcAft>
              <a:buClr>
                <a:srgbClr val="002060"/>
              </a:buClr>
              <a:buSzPts val="1271"/>
              <a:buChar char="•"/>
            </a:pPr>
            <a:r>
              <a:rPr i="0" lang="en-US" sz="1270" u="none" cap="none" strike="noStrike">
                <a:solidFill>
                  <a:srgbClr val="002060"/>
                </a:solidFill>
              </a:rPr>
              <a:t>Budget for maintenance &amp; improvements</a:t>
            </a:r>
            <a:endParaRPr i="0" sz="1270" u="none" cap="none" strike="noStrike"/>
          </a:p>
        </p:txBody>
      </p:sp>
      <p:sp>
        <p:nvSpPr>
          <p:cNvPr id="608" name="Google Shape;608;g38e0bf7cbdf_0_582"/>
          <p:cNvSpPr/>
          <p:nvPr/>
        </p:nvSpPr>
        <p:spPr>
          <a:xfrm>
            <a:off x="357800" y="4375327"/>
            <a:ext cx="6838200" cy="264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71"/>
              <a:buFont typeface="Inter"/>
              <a:buNone/>
            </a:pPr>
            <a:r>
              <a:rPr b="1" i="0" lang="en-US" sz="1270" u="none" cap="none" strike="noStrike">
                <a:solidFill>
                  <a:srgbClr val="002060"/>
                </a:solidFill>
              </a:rPr>
              <a:t>Testing protocols:</a:t>
            </a:r>
            <a:endParaRPr i="0" sz="1270" u="none" cap="none" strike="noStrike"/>
          </a:p>
        </p:txBody>
      </p:sp>
      <p:sp>
        <p:nvSpPr>
          <p:cNvPr id="609" name="Google Shape;609;g38e0bf7cbdf_0_582"/>
          <p:cNvSpPr/>
          <p:nvPr/>
        </p:nvSpPr>
        <p:spPr>
          <a:xfrm>
            <a:off x="357800" y="4697574"/>
            <a:ext cx="6838200" cy="264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71"/>
              <a:buFont typeface="Inter"/>
              <a:buNone/>
            </a:pPr>
            <a:r>
              <a:rPr b="1" i="0" lang="en-US" sz="1270" u="none" cap="none" strike="noStrike">
                <a:solidFill>
                  <a:srgbClr val="002060"/>
                </a:solidFill>
              </a:rPr>
              <a:t>System Tests:</a:t>
            </a:r>
            <a:r>
              <a:rPr i="0" lang="en-US" sz="1270" u="none" cap="none" strike="noStrike">
                <a:solidFill>
                  <a:srgbClr val="002060"/>
                </a:solidFill>
              </a:rPr>
              <a:t> Power, fire, security</a:t>
            </a:r>
            <a:endParaRPr i="0" sz="1270" u="none" cap="none" strike="noStrike"/>
          </a:p>
        </p:txBody>
      </p:sp>
      <p:sp>
        <p:nvSpPr>
          <p:cNvPr id="610" name="Google Shape;610;g38e0bf7cbdf_0_582"/>
          <p:cNvSpPr/>
          <p:nvPr/>
        </p:nvSpPr>
        <p:spPr>
          <a:xfrm>
            <a:off x="357800" y="5019826"/>
            <a:ext cx="6838200" cy="264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71"/>
              <a:buFont typeface="Inter"/>
              <a:buNone/>
            </a:pPr>
            <a:r>
              <a:rPr b="1" i="0" lang="en-US" sz="1270" u="none" cap="none" strike="noStrike">
                <a:solidFill>
                  <a:srgbClr val="002060"/>
                </a:solidFill>
              </a:rPr>
              <a:t>Evacuation Drills:</a:t>
            </a:r>
            <a:r>
              <a:rPr i="0" lang="en-US" sz="1270" u="none" cap="none" strike="noStrike">
                <a:solidFill>
                  <a:srgbClr val="002060"/>
                </a:solidFill>
              </a:rPr>
              <a:t> Safety &amp; procedures</a:t>
            </a:r>
            <a:endParaRPr i="0" sz="1270" u="none" cap="none" strike="noStrike"/>
          </a:p>
        </p:txBody>
      </p:sp>
      <p:sp>
        <p:nvSpPr>
          <p:cNvPr id="611" name="Google Shape;611;g38e0bf7cbdf_0_582"/>
          <p:cNvSpPr/>
          <p:nvPr/>
        </p:nvSpPr>
        <p:spPr>
          <a:xfrm>
            <a:off x="357800" y="5342078"/>
            <a:ext cx="6838200" cy="264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71"/>
              <a:buFont typeface="Inter"/>
              <a:buNone/>
            </a:pPr>
            <a:r>
              <a:rPr b="1" i="0" lang="en-US" sz="1270" u="none" cap="none" strike="noStrike">
                <a:solidFill>
                  <a:srgbClr val="002060"/>
                </a:solidFill>
              </a:rPr>
              <a:t>Failover Tests:</a:t>
            </a:r>
            <a:r>
              <a:rPr i="0" lang="en-US" sz="1270" u="none" cap="none" strike="noStrike">
                <a:solidFill>
                  <a:srgbClr val="002060"/>
                </a:solidFill>
              </a:rPr>
              <a:t> Alternate site activation</a:t>
            </a:r>
            <a:endParaRPr i="0" sz="1270" u="none" cap="none" strike="noStrike"/>
          </a:p>
        </p:txBody>
      </p:sp>
      <p:sp>
        <p:nvSpPr>
          <p:cNvPr id="612" name="Google Shape;612;g38e0bf7cbdf_0_582"/>
          <p:cNvSpPr/>
          <p:nvPr/>
        </p:nvSpPr>
        <p:spPr>
          <a:xfrm>
            <a:off x="357800" y="5664330"/>
            <a:ext cx="6838200" cy="264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71"/>
              <a:buFont typeface="Inter"/>
              <a:buNone/>
            </a:pPr>
            <a:r>
              <a:rPr b="1" i="0" lang="en-US" sz="1270" u="none" cap="none" strike="noStrike">
                <a:solidFill>
                  <a:srgbClr val="002060"/>
                </a:solidFill>
              </a:rPr>
              <a:t>Recovery Exercises:</a:t>
            </a:r>
            <a:r>
              <a:rPr i="0" lang="en-US" sz="1270" u="none" cap="none" strike="noStrike">
                <a:solidFill>
                  <a:srgbClr val="002060"/>
                </a:solidFill>
              </a:rPr>
              <a:t> Full-scale simulations</a:t>
            </a:r>
            <a:endParaRPr i="0" sz="1270" u="none" cap="none" strike="noStrike"/>
          </a:p>
        </p:txBody>
      </p:sp>
      <p:sp>
        <p:nvSpPr>
          <p:cNvPr id="613" name="Google Shape;613;g38e0bf7cbdf_0_582"/>
          <p:cNvSpPr/>
          <p:nvPr/>
        </p:nvSpPr>
        <p:spPr>
          <a:xfrm>
            <a:off x="357800" y="6168377"/>
            <a:ext cx="6838200" cy="264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71"/>
              <a:buFont typeface="Inter"/>
              <a:buNone/>
            </a:pPr>
            <a:r>
              <a:rPr i="0" lang="en-US" sz="1270" u="none" cap="none" strike="noStrike">
                <a:solidFill>
                  <a:srgbClr val="002060"/>
                </a:solidFill>
              </a:rPr>
              <a:t>Continuously monitor, evaluate, and adapt strategies based on progress.</a:t>
            </a:r>
            <a:endParaRPr i="0" sz="1270" u="none" cap="none" strike="noStrike"/>
          </a:p>
        </p:txBody>
      </p:sp>
      <p:sp>
        <p:nvSpPr>
          <p:cNvPr id="614" name="Google Shape;614;g38e0bf7cbdf_0_582"/>
          <p:cNvSpPr/>
          <p:nvPr/>
        </p:nvSpPr>
        <p:spPr>
          <a:xfrm>
            <a:off x="7605962" y="425024"/>
            <a:ext cx="4424400" cy="2646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SzPts val="1271"/>
              <a:buFont typeface="Arial"/>
              <a:buNone/>
            </a:pPr>
            <a:r>
              <a:t/>
            </a:r>
            <a:endParaRPr b="0" i="0" sz="1270" u="none" cap="none" strike="noStrike"/>
          </a:p>
        </p:txBody>
      </p:sp>
      <p:pic>
        <p:nvPicPr>
          <p:cNvPr descr="preencoded.png" id="615" name="Google Shape;615;g38e0bf7cbdf_0_582"/>
          <p:cNvPicPr preferRelativeResize="0"/>
          <p:nvPr/>
        </p:nvPicPr>
        <p:blipFill rotWithShape="1">
          <a:blip r:embed="rId3">
            <a:alphaModFix/>
          </a:blip>
          <a:srcRect b="0" l="0" r="0" t="0"/>
          <a:stretch/>
        </p:blipFill>
        <p:spPr>
          <a:xfrm>
            <a:off x="7884600" y="1570275"/>
            <a:ext cx="3718974" cy="37189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38e0bf7cbdf_0_60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22" name="Google Shape;622;g38e0bf7cbdf_0_60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23" name="Google Shape;623;g38e0bf7cbdf_0_603"/>
          <p:cNvSpPr/>
          <p:nvPr/>
        </p:nvSpPr>
        <p:spPr>
          <a:xfrm>
            <a:off x="648188" y="263700"/>
            <a:ext cx="8107800" cy="548700"/>
          </a:xfrm>
          <a:prstGeom prst="rect">
            <a:avLst/>
          </a:prstGeom>
          <a:noFill/>
          <a:ln>
            <a:noFill/>
          </a:ln>
        </p:spPr>
        <p:txBody>
          <a:bodyPr anchorCtr="0" anchor="t" bIns="0" lIns="0" spcFirstLastPara="1" rIns="0" wrap="square" tIns="0">
            <a:noAutofit/>
          </a:bodyPr>
          <a:lstStyle/>
          <a:p>
            <a:pPr indent="0" lvl="0" marL="0" marR="0" rtl="0" algn="ctr">
              <a:lnSpc>
                <a:spcPct val="124096"/>
              </a:lnSpc>
              <a:spcBef>
                <a:spcPts val="0"/>
              </a:spcBef>
              <a:spcAft>
                <a:spcPts val="0"/>
              </a:spcAft>
              <a:buClr>
                <a:srgbClr val="D1282E"/>
              </a:buClr>
              <a:buSzPts val="3457"/>
              <a:buFont typeface="Nunito Sans"/>
              <a:buNone/>
            </a:pPr>
            <a:r>
              <a:rPr i="0" lang="en-US" sz="3456" u="none" cap="none" strike="noStrike">
                <a:solidFill>
                  <a:srgbClr val="D1282E"/>
                </a:solidFill>
              </a:rPr>
              <a:t>Summary and Key Takeaways</a:t>
            </a:r>
            <a:endParaRPr i="0" sz="3456" u="none" cap="none" strike="noStrike"/>
          </a:p>
        </p:txBody>
      </p:sp>
      <p:pic>
        <p:nvPicPr>
          <p:cNvPr descr="preencoded.png" id="624" name="Google Shape;624;g38e0bf7cbdf_0_603"/>
          <p:cNvPicPr preferRelativeResize="0"/>
          <p:nvPr/>
        </p:nvPicPr>
        <p:blipFill rotWithShape="1">
          <a:blip r:embed="rId3">
            <a:alphaModFix/>
          </a:blip>
          <a:srcRect b="0" l="0" r="0" t="0"/>
          <a:stretch/>
        </p:blipFill>
        <p:spPr>
          <a:xfrm>
            <a:off x="344198" y="1273320"/>
            <a:ext cx="4125579" cy="4125579"/>
          </a:xfrm>
          <a:prstGeom prst="rect">
            <a:avLst/>
          </a:prstGeom>
          <a:noFill/>
          <a:ln>
            <a:noFill/>
          </a:ln>
        </p:spPr>
      </p:pic>
      <p:sp>
        <p:nvSpPr>
          <p:cNvPr id="625" name="Google Shape;625;g38e0bf7cbdf_0_603"/>
          <p:cNvSpPr/>
          <p:nvPr/>
        </p:nvSpPr>
        <p:spPr>
          <a:xfrm>
            <a:off x="4904543" y="1233752"/>
            <a:ext cx="6402600" cy="84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74"/>
              <a:buFont typeface="Inter"/>
              <a:buNone/>
            </a:pPr>
            <a:r>
              <a:rPr b="1" i="0" lang="en-US" sz="1374" u="none" cap="none" strike="noStrike">
                <a:solidFill>
                  <a:srgbClr val="002060"/>
                </a:solidFill>
              </a:rPr>
              <a:t>Foundation of Resilience:</a:t>
            </a:r>
            <a:r>
              <a:rPr i="0" lang="en-US" sz="1374" u="none" cap="none" strike="noStrike">
                <a:solidFill>
                  <a:srgbClr val="002060"/>
                </a:solidFill>
              </a:rPr>
              <a:t> Physical resilience forms the backbone of organizational operations, enabling people, technology, and processes to function effectively.</a:t>
            </a:r>
            <a:endParaRPr i="0" sz="1374" u="none" cap="none" strike="noStrike"/>
          </a:p>
        </p:txBody>
      </p:sp>
      <p:sp>
        <p:nvSpPr>
          <p:cNvPr id="626" name="Google Shape;626;g38e0bf7cbdf_0_603"/>
          <p:cNvSpPr/>
          <p:nvPr/>
        </p:nvSpPr>
        <p:spPr>
          <a:xfrm>
            <a:off x="4904543" y="2381389"/>
            <a:ext cx="6402600" cy="84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74"/>
              <a:buFont typeface="Inter"/>
              <a:buNone/>
            </a:pPr>
            <a:r>
              <a:rPr b="1" i="0" lang="en-US" sz="1374" u="none" cap="none" strike="noStrike">
                <a:solidFill>
                  <a:srgbClr val="002060"/>
                </a:solidFill>
              </a:rPr>
              <a:t>Strategic Planning:</a:t>
            </a:r>
            <a:r>
              <a:rPr i="0" lang="en-US" sz="1374" u="none" cap="none" strike="noStrike">
                <a:solidFill>
                  <a:srgbClr val="002060"/>
                </a:solidFill>
              </a:rPr>
              <a:t> Effective facility planning requires cross-sector partnerships and integrated systems (e.g., redundancy, environmental controls, safety) to minimize disruption.</a:t>
            </a:r>
            <a:endParaRPr i="0" sz="1374" u="none" cap="none" strike="noStrike"/>
          </a:p>
        </p:txBody>
      </p:sp>
      <p:sp>
        <p:nvSpPr>
          <p:cNvPr id="627" name="Google Shape;627;g38e0bf7cbdf_0_603"/>
          <p:cNvSpPr/>
          <p:nvPr/>
        </p:nvSpPr>
        <p:spPr>
          <a:xfrm>
            <a:off x="4904543" y="3454951"/>
            <a:ext cx="6402600" cy="84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74"/>
              <a:buFont typeface="Inter"/>
              <a:buNone/>
            </a:pPr>
            <a:r>
              <a:rPr b="1" i="0" lang="en-US" sz="1374" u="none" cap="none" strike="noStrike">
                <a:solidFill>
                  <a:srgbClr val="002060"/>
                </a:solidFill>
              </a:rPr>
              <a:t>Risk-Based Approach:</a:t>
            </a:r>
            <a:r>
              <a:rPr i="0" lang="en-US" sz="1374" u="none" cap="none" strike="noStrike">
                <a:solidFill>
                  <a:srgbClr val="002060"/>
                </a:solidFill>
              </a:rPr>
              <a:t> Given the interdependencies of critical infrastructure, a collaborative risk-based approach is vital for planning against potential disruptions.</a:t>
            </a:r>
            <a:endParaRPr i="0" sz="1374" u="none" cap="none" strike="noStrike"/>
          </a:p>
        </p:txBody>
      </p:sp>
      <p:sp>
        <p:nvSpPr>
          <p:cNvPr id="628" name="Google Shape;628;g38e0bf7cbdf_0_603"/>
          <p:cNvSpPr/>
          <p:nvPr/>
        </p:nvSpPr>
        <p:spPr>
          <a:xfrm>
            <a:off x="4904543" y="4475564"/>
            <a:ext cx="6402600" cy="842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74"/>
              <a:buFont typeface="Inter"/>
              <a:buNone/>
            </a:pPr>
            <a:r>
              <a:rPr b="1" i="0" lang="en-US" sz="1374" u="none" cap="none" strike="noStrike">
                <a:solidFill>
                  <a:srgbClr val="002060"/>
                </a:solidFill>
              </a:rPr>
              <a:t>Continuous Improvement:</a:t>
            </a:r>
            <a:r>
              <a:rPr i="0" lang="en-US" sz="1374" u="none" cap="none" strike="noStrike">
                <a:solidFill>
                  <a:srgbClr val="002060"/>
                </a:solidFill>
              </a:rPr>
              <a:t> Proactive thinking, regular testing, governance oversight, and iterative planning are essential for enhancing facility resilience maturity.</a:t>
            </a:r>
            <a:endParaRPr i="0" sz="1374" u="none" cap="none" strike="noStrike"/>
          </a:p>
        </p:txBody>
      </p:sp>
      <p:sp>
        <p:nvSpPr>
          <p:cNvPr id="629" name="Google Shape;629;g38e0bf7cbdf_0_603"/>
          <p:cNvSpPr/>
          <p:nvPr/>
        </p:nvSpPr>
        <p:spPr>
          <a:xfrm>
            <a:off x="344198" y="5793985"/>
            <a:ext cx="10956600" cy="702000"/>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002060"/>
              </a:buClr>
              <a:buSzPts val="1707"/>
              <a:buFont typeface="Inter"/>
              <a:buNone/>
            </a:pPr>
            <a:r>
              <a:rPr b="1" i="0" lang="en-US" sz="1707" u="none" cap="none" strike="noStrike">
                <a:solidFill>
                  <a:srgbClr val="002060"/>
                </a:solidFill>
              </a:rPr>
              <a:t>Remember:</a:t>
            </a:r>
            <a:r>
              <a:rPr i="0" lang="en-US" sz="1707" u="none" cap="none" strike="noStrike">
                <a:solidFill>
                  <a:srgbClr val="002060"/>
                </a:solidFill>
              </a:rPr>
              <a:t> Physical resilience provides the stable foundation for all organizational capabilities, in normal operations and crises.</a:t>
            </a:r>
            <a:endParaRPr i="0" sz="1707" u="none" cap="none" strike="noStrike"/>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38e0bf7cbdf_0_421"/>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636" name="Google Shape;636;g38e0bf7cbdf_0_421"/>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637" name="Google Shape;637;g38e0bf7cbdf_0_421"/>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38e0bf7cbdf_0_76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44" name="Google Shape;644;g38e0bf7cbdf_0_76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45" name="Google Shape;645;g38e0bf7cbdf_0_767"/>
          <p:cNvSpPr/>
          <p:nvPr/>
        </p:nvSpPr>
        <p:spPr>
          <a:xfrm>
            <a:off x="291199" y="336891"/>
            <a:ext cx="6314400" cy="1565400"/>
          </a:xfrm>
          <a:prstGeom prst="rect">
            <a:avLst/>
          </a:prstGeom>
          <a:noFill/>
          <a:ln>
            <a:noFill/>
          </a:ln>
        </p:spPr>
        <p:txBody>
          <a:bodyPr anchorCtr="0" anchor="t" bIns="0" lIns="0" spcFirstLastPara="1" rIns="0" wrap="square" tIns="0">
            <a:noAutofit/>
          </a:bodyPr>
          <a:lstStyle/>
          <a:p>
            <a:pPr indent="0" lvl="0" marL="0" marR="0" rtl="0" algn="l">
              <a:lnSpc>
                <a:spcPct val="124545"/>
              </a:lnSpc>
              <a:spcBef>
                <a:spcPts val="0"/>
              </a:spcBef>
              <a:spcAft>
                <a:spcPts val="0"/>
              </a:spcAft>
              <a:buClr>
                <a:srgbClr val="D1282E"/>
              </a:buClr>
              <a:buSzPts val="4930"/>
              <a:buFont typeface="Nunito Sans"/>
              <a:buNone/>
            </a:pPr>
            <a:r>
              <a:rPr i="0" lang="en-US" sz="4929" u="none" cap="none" strike="noStrike">
                <a:solidFill>
                  <a:srgbClr val="D1282E"/>
                </a:solidFill>
              </a:rPr>
              <a:t>Third-Party &amp; Supply Chain Resilience</a:t>
            </a:r>
            <a:endParaRPr i="0" sz="4929" u="none" cap="none" strike="noStrike"/>
          </a:p>
        </p:txBody>
      </p:sp>
      <p:sp>
        <p:nvSpPr>
          <p:cNvPr id="646" name="Google Shape;646;g38e0bf7cbdf_0_767"/>
          <p:cNvSpPr/>
          <p:nvPr/>
        </p:nvSpPr>
        <p:spPr>
          <a:xfrm>
            <a:off x="291199" y="2083807"/>
            <a:ext cx="6314400" cy="2904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89"/>
              <a:buFont typeface="Inter"/>
              <a:buNone/>
            </a:pPr>
            <a:r>
              <a:rPr i="0" lang="en-US" sz="1389" u="none" cap="none" strike="noStrike">
                <a:solidFill>
                  <a:srgbClr val="002060"/>
                </a:solidFill>
              </a:rPr>
              <a:t>Human, Physical &amp; Vendor Resilience Module</a:t>
            </a:r>
            <a:endParaRPr i="0" sz="1389" u="none" cap="none" strike="noStrike"/>
          </a:p>
        </p:txBody>
      </p:sp>
      <p:sp>
        <p:nvSpPr>
          <p:cNvPr id="647" name="Google Shape;647;g38e0bf7cbdf_0_767"/>
          <p:cNvSpPr/>
          <p:nvPr/>
        </p:nvSpPr>
        <p:spPr>
          <a:xfrm>
            <a:off x="291199" y="2537450"/>
            <a:ext cx="6314400" cy="14517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89"/>
              <a:buFont typeface="Inter"/>
              <a:buNone/>
            </a:pPr>
            <a:r>
              <a:rPr i="0" lang="en-US" sz="1389" u="none" cap="none" strike="noStrike">
                <a:solidFill>
                  <a:srgbClr val="002060"/>
                </a:solidFill>
              </a:rPr>
              <a:t>This session explores how organizations ensure operational resilience across external partners and supply chains. Learners will identify key risks, continuity strategies, and governance practices for third-party relationships that are essential for maintaining business operations during disruptions.</a:t>
            </a:r>
            <a:endParaRPr i="0" sz="1389" u="none" cap="none" strike="noStrike"/>
          </a:p>
        </p:txBody>
      </p:sp>
      <p:sp>
        <p:nvSpPr>
          <p:cNvPr id="648" name="Google Shape;648;g38e0bf7cbdf_0_767"/>
          <p:cNvSpPr/>
          <p:nvPr/>
        </p:nvSpPr>
        <p:spPr>
          <a:xfrm>
            <a:off x="291199" y="4170715"/>
            <a:ext cx="3630000" cy="453900"/>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D1282E"/>
              </a:buClr>
              <a:buSzPts val="2823"/>
              <a:buFont typeface="Nunito Sans"/>
              <a:buNone/>
            </a:pPr>
            <a:r>
              <a:rPr i="0" lang="en-US" sz="2823" u="none" cap="none" strike="noStrike">
                <a:solidFill>
                  <a:srgbClr val="D1282E"/>
                </a:solidFill>
              </a:rPr>
              <a:t>Learning Objectives</a:t>
            </a:r>
            <a:endParaRPr i="0" sz="2823" u="none" cap="none" strike="noStrike"/>
          </a:p>
        </p:txBody>
      </p:sp>
      <p:sp>
        <p:nvSpPr>
          <p:cNvPr id="649" name="Google Shape;649;g38e0bf7cbdf_0_767"/>
          <p:cNvSpPr/>
          <p:nvPr/>
        </p:nvSpPr>
        <p:spPr>
          <a:xfrm>
            <a:off x="291199" y="4805880"/>
            <a:ext cx="6314400" cy="290400"/>
          </a:xfrm>
          <a:prstGeom prst="rect">
            <a:avLst/>
          </a:prstGeom>
          <a:noFill/>
          <a:ln>
            <a:noFill/>
          </a:ln>
        </p:spPr>
        <p:txBody>
          <a:bodyPr anchorCtr="0" anchor="t" bIns="0" lIns="0" spcFirstLastPara="1" rIns="0" wrap="square" tIns="0">
            <a:noAutofit/>
          </a:bodyPr>
          <a:lstStyle/>
          <a:p>
            <a:pPr indent="-307338" lvl="0" marL="307337" marR="0" rtl="0" algn="l">
              <a:lnSpc>
                <a:spcPct val="164516"/>
              </a:lnSpc>
              <a:spcBef>
                <a:spcPts val="0"/>
              </a:spcBef>
              <a:spcAft>
                <a:spcPts val="0"/>
              </a:spcAft>
              <a:buClr>
                <a:srgbClr val="002060"/>
              </a:buClr>
              <a:buSzPts val="1389"/>
              <a:buChar char="•"/>
            </a:pPr>
            <a:r>
              <a:rPr i="0" lang="en-US" sz="1389" u="none" cap="none" strike="noStrike">
                <a:solidFill>
                  <a:srgbClr val="002060"/>
                </a:solidFill>
              </a:rPr>
              <a:t>Understanding third-party dependencies</a:t>
            </a:r>
            <a:endParaRPr i="0" sz="1389" u="none" cap="none" strike="noStrike"/>
          </a:p>
        </p:txBody>
      </p:sp>
      <p:sp>
        <p:nvSpPr>
          <p:cNvPr id="650" name="Google Shape;650;g38e0bf7cbdf_0_767"/>
          <p:cNvSpPr/>
          <p:nvPr/>
        </p:nvSpPr>
        <p:spPr>
          <a:xfrm>
            <a:off x="291199" y="5159746"/>
            <a:ext cx="6314400" cy="290400"/>
          </a:xfrm>
          <a:prstGeom prst="rect">
            <a:avLst/>
          </a:prstGeom>
          <a:noFill/>
          <a:ln>
            <a:noFill/>
          </a:ln>
        </p:spPr>
        <p:txBody>
          <a:bodyPr anchorCtr="0" anchor="t" bIns="0" lIns="0" spcFirstLastPara="1" rIns="0" wrap="square" tIns="0">
            <a:noAutofit/>
          </a:bodyPr>
          <a:lstStyle/>
          <a:p>
            <a:pPr indent="-307338" lvl="0" marL="307337" marR="0" rtl="0" algn="l">
              <a:lnSpc>
                <a:spcPct val="164516"/>
              </a:lnSpc>
              <a:spcBef>
                <a:spcPts val="0"/>
              </a:spcBef>
              <a:spcAft>
                <a:spcPts val="0"/>
              </a:spcAft>
              <a:buClr>
                <a:srgbClr val="002060"/>
              </a:buClr>
              <a:buSzPts val="1389"/>
              <a:buChar char="•"/>
            </a:pPr>
            <a:r>
              <a:rPr i="0" lang="en-US" sz="1389" u="none" cap="none" strike="noStrike">
                <a:solidFill>
                  <a:srgbClr val="002060"/>
                </a:solidFill>
              </a:rPr>
              <a:t>Managing vendor continuity risks</a:t>
            </a:r>
            <a:endParaRPr i="0" sz="1389" u="none" cap="none" strike="noStrike"/>
          </a:p>
        </p:txBody>
      </p:sp>
      <p:sp>
        <p:nvSpPr>
          <p:cNvPr id="651" name="Google Shape;651;g38e0bf7cbdf_0_767"/>
          <p:cNvSpPr/>
          <p:nvPr/>
        </p:nvSpPr>
        <p:spPr>
          <a:xfrm>
            <a:off x="291199" y="5513611"/>
            <a:ext cx="6314400" cy="290400"/>
          </a:xfrm>
          <a:prstGeom prst="rect">
            <a:avLst/>
          </a:prstGeom>
          <a:noFill/>
          <a:ln>
            <a:noFill/>
          </a:ln>
        </p:spPr>
        <p:txBody>
          <a:bodyPr anchorCtr="0" anchor="t" bIns="0" lIns="0" spcFirstLastPara="1" rIns="0" wrap="square" tIns="0">
            <a:noAutofit/>
          </a:bodyPr>
          <a:lstStyle/>
          <a:p>
            <a:pPr indent="-307338" lvl="0" marL="307337" marR="0" rtl="0" algn="l">
              <a:lnSpc>
                <a:spcPct val="164516"/>
              </a:lnSpc>
              <a:spcBef>
                <a:spcPts val="0"/>
              </a:spcBef>
              <a:spcAft>
                <a:spcPts val="0"/>
              </a:spcAft>
              <a:buClr>
                <a:srgbClr val="002060"/>
              </a:buClr>
              <a:buSzPts val="1389"/>
              <a:buChar char="•"/>
            </a:pPr>
            <a:r>
              <a:rPr i="0" lang="en-US" sz="1389" u="none" cap="none" strike="noStrike">
                <a:solidFill>
                  <a:srgbClr val="002060"/>
                </a:solidFill>
              </a:rPr>
              <a:t>Strengthening end-to-end resilience</a:t>
            </a:r>
            <a:endParaRPr i="0" sz="1389" u="none" cap="none" strike="noStrike"/>
          </a:p>
        </p:txBody>
      </p:sp>
      <p:sp>
        <p:nvSpPr>
          <p:cNvPr id="652" name="Google Shape;652;g38e0bf7cbdf_0_767"/>
          <p:cNvSpPr/>
          <p:nvPr/>
        </p:nvSpPr>
        <p:spPr>
          <a:xfrm>
            <a:off x="291199" y="5867476"/>
            <a:ext cx="6314400" cy="290400"/>
          </a:xfrm>
          <a:prstGeom prst="rect">
            <a:avLst/>
          </a:prstGeom>
          <a:noFill/>
          <a:ln>
            <a:noFill/>
          </a:ln>
        </p:spPr>
        <p:txBody>
          <a:bodyPr anchorCtr="0" anchor="t" bIns="0" lIns="0" spcFirstLastPara="1" rIns="0" wrap="square" tIns="0">
            <a:noAutofit/>
          </a:bodyPr>
          <a:lstStyle/>
          <a:p>
            <a:pPr indent="-307338" lvl="0" marL="307337" marR="0" rtl="0" algn="l">
              <a:lnSpc>
                <a:spcPct val="164516"/>
              </a:lnSpc>
              <a:spcBef>
                <a:spcPts val="0"/>
              </a:spcBef>
              <a:spcAft>
                <a:spcPts val="0"/>
              </a:spcAft>
              <a:buClr>
                <a:srgbClr val="002060"/>
              </a:buClr>
              <a:buSzPts val="1389"/>
              <a:buChar char="•"/>
            </a:pPr>
            <a:r>
              <a:rPr i="0" lang="en-US" sz="1389" u="none" cap="none" strike="noStrike">
                <a:solidFill>
                  <a:srgbClr val="002060"/>
                </a:solidFill>
              </a:rPr>
              <a:t>Prepare for DRI International certifications</a:t>
            </a:r>
            <a:endParaRPr i="0" sz="1389" u="none" cap="none" strike="noStrike"/>
          </a:p>
        </p:txBody>
      </p:sp>
      <p:sp>
        <p:nvSpPr>
          <p:cNvPr id="653" name="Google Shape;653;g38e0bf7cbdf_0_767"/>
          <p:cNvSpPr/>
          <p:nvPr/>
        </p:nvSpPr>
        <p:spPr>
          <a:xfrm>
            <a:off x="7055072" y="318749"/>
            <a:ext cx="5085300" cy="2904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SzPts val="1389"/>
              <a:buFont typeface="Arial"/>
              <a:buNone/>
            </a:pPr>
            <a:r>
              <a:t/>
            </a:r>
            <a:endParaRPr b="0" i="0" sz="1389" u="none" cap="none" strike="noStrike"/>
          </a:p>
        </p:txBody>
      </p:sp>
      <p:pic>
        <p:nvPicPr>
          <p:cNvPr descr="preencoded.png" id="654" name="Google Shape;654;g38e0bf7cbdf_0_767"/>
          <p:cNvPicPr preferRelativeResize="0"/>
          <p:nvPr/>
        </p:nvPicPr>
        <p:blipFill rotWithShape="1">
          <a:blip r:embed="rId3">
            <a:alphaModFix/>
          </a:blip>
          <a:srcRect b="0" l="0" r="0" t="0"/>
          <a:stretch/>
        </p:blipFill>
        <p:spPr>
          <a:xfrm>
            <a:off x="7120725" y="1016499"/>
            <a:ext cx="4310849" cy="4310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38e0bf7cbdf_0_783"/>
          <p:cNvSpPr txBox="1"/>
          <p:nvPr>
            <p:ph type="title"/>
          </p:nvPr>
        </p:nvSpPr>
        <p:spPr>
          <a:xfrm>
            <a:off x="459500" y="906363"/>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661" name="Google Shape;661;g38e0bf7cbdf_0_783"/>
          <p:cNvSpPr txBox="1"/>
          <p:nvPr>
            <p:ph idx="1" type="body"/>
          </p:nvPr>
        </p:nvSpPr>
        <p:spPr>
          <a:xfrm>
            <a:off x="459500" y="1827538"/>
            <a:ext cx="5424900" cy="41241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Vendor risk management fundamentals</a:t>
            </a:r>
            <a:endParaRPr b="0" sz="2400"/>
          </a:p>
          <a:p>
            <a:pPr indent="-381000" lvl="0" marL="457200" rtl="0" algn="l">
              <a:lnSpc>
                <a:spcPct val="115000"/>
              </a:lnSpc>
              <a:spcBef>
                <a:spcPts val="0"/>
              </a:spcBef>
              <a:spcAft>
                <a:spcPts val="0"/>
              </a:spcAft>
              <a:buSzPts val="2400"/>
              <a:buChar char="●"/>
            </a:pPr>
            <a:r>
              <a:rPr b="0" lang="en-US" sz="2400"/>
              <a:t>Supply chain continuity frameworks</a:t>
            </a:r>
            <a:endParaRPr b="0" sz="2400"/>
          </a:p>
          <a:p>
            <a:pPr indent="-381000" lvl="0" marL="457200" rtl="0" algn="l">
              <a:lnSpc>
                <a:spcPct val="115000"/>
              </a:lnSpc>
              <a:spcBef>
                <a:spcPts val="0"/>
              </a:spcBef>
              <a:spcAft>
                <a:spcPts val="0"/>
              </a:spcAft>
              <a:buSzPts val="2400"/>
              <a:buChar char="●"/>
            </a:pPr>
            <a:r>
              <a:rPr b="0" lang="en-US" sz="2400"/>
              <a:t>Dependency mapping</a:t>
            </a:r>
            <a:endParaRPr b="0" sz="2400"/>
          </a:p>
          <a:p>
            <a:pPr indent="-381000" lvl="0" marL="457200" rtl="0" algn="l">
              <a:lnSpc>
                <a:spcPct val="115000"/>
              </a:lnSpc>
              <a:spcBef>
                <a:spcPts val="0"/>
              </a:spcBef>
              <a:spcAft>
                <a:spcPts val="0"/>
              </a:spcAft>
              <a:buSzPts val="2400"/>
              <a:buChar char="●"/>
            </a:pPr>
            <a:r>
              <a:rPr b="0" lang="en-US" sz="2400"/>
              <a:t>Third-party governance and testing</a:t>
            </a:r>
            <a:endParaRPr b="0" sz="2400"/>
          </a:p>
        </p:txBody>
      </p:sp>
      <p:sp>
        <p:nvSpPr>
          <p:cNvPr id="662" name="Google Shape;662;g38e0bf7cbdf_0_78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63" name="Google Shape;663;g38e0bf7cbdf_0_78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64" name="Google Shape;664;g38e0bf7cbdf_0_783"/>
          <p:cNvSpPr txBox="1"/>
          <p:nvPr>
            <p:ph idx="1" type="body"/>
          </p:nvPr>
        </p:nvSpPr>
        <p:spPr>
          <a:xfrm>
            <a:off x="5884400" y="1827550"/>
            <a:ext cx="6056100" cy="38172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Identify key third-party and supply chain risks</a:t>
            </a:r>
            <a:endParaRPr b="0" sz="2400"/>
          </a:p>
          <a:p>
            <a:pPr indent="-381000" lvl="0" marL="457200" rtl="0" algn="l">
              <a:lnSpc>
                <a:spcPct val="115000"/>
              </a:lnSpc>
              <a:spcBef>
                <a:spcPts val="0"/>
              </a:spcBef>
              <a:spcAft>
                <a:spcPts val="0"/>
              </a:spcAft>
              <a:buSzPts val="2400"/>
              <a:buChar char="●"/>
            </a:pPr>
            <a:r>
              <a:rPr b="0" lang="en-US" sz="2400"/>
              <a:t>Evaluate vendor resilience practices</a:t>
            </a:r>
            <a:endParaRPr b="0" sz="2400"/>
          </a:p>
          <a:p>
            <a:pPr indent="-381000" lvl="0" marL="457200" rtl="0" algn="l">
              <a:lnSpc>
                <a:spcPct val="115000"/>
              </a:lnSpc>
              <a:spcBef>
                <a:spcPts val="0"/>
              </a:spcBef>
              <a:spcAft>
                <a:spcPts val="0"/>
              </a:spcAft>
              <a:buSzPts val="2400"/>
              <a:buChar char="●"/>
            </a:pPr>
            <a:r>
              <a:rPr b="0" lang="en-US" sz="2400"/>
              <a:t>Align vendor continuity with organizational goals</a:t>
            </a:r>
            <a:endParaRPr b="0" sz="2400"/>
          </a:p>
          <a:p>
            <a:pPr indent="-381000" lvl="0" marL="457200" rtl="0" algn="l">
              <a:lnSpc>
                <a:spcPct val="115000"/>
              </a:lnSpc>
              <a:spcBef>
                <a:spcPts val="0"/>
              </a:spcBef>
              <a:spcAft>
                <a:spcPts val="0"/>
              </a:spcAft>
              <a:buSzPts val="2400"/>
              <a:buChar char="●"/>
            </a:pPr>
            <a:r>
              <a:rPr b="0" lang="en-US" sz="2400"/>
              <a:t>Apply DRI Professional Practices to vendor management</a:t>
            </a:r>
            <a:endParaRPr b="0" sz="2400"/>
          </a:p>
        </p:txBody>
      </p:sp>
      <p:sp>
        <p:nvSpPr>
          <p:cNvPr id="665" name="Google Shape;665;g38e0bf7cbdf_0_783"/>
          <p:cNvSpPr txBox="1"/>
          <p:nvPr>
            <p:ph type="title"/>
          </p:nvPr>
        </p:nvSpPr>
        <p:spPr>
          <a:xfrm>
            <a:off x="5884400" y="90637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8e0bf7cbdf_0_2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93" name="Google Shape;193;g38e0bf7cbdf_0_2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94" name="Google Shape;194;g38e0bf7cbdf_0_25"/>
          <p:cNvPicPr preferRelativeResize="0"/>
          <p:nvPr/>
        </p:nvPicPr>
        <p:blipFill rotWithShape="1">
          <a:blip r:embed="rId3">
            <a:alphaModFix/>
          </a:blip>
          <a:srcRect b="0" l="0" r="0" t="0"/>
          <a:stretch/>
        </p:blipFill>
        <p:spPr>
          <a:xfrm>
            <a:off x="171924" y="839216"/>
            <a:ext cx="4502227" cy="4502227"/>
          </a:xfrm>
          <a:prstGeom prst="rect">
            <a:avLst/>
          </a:prstGeom>
          <a:noFill/>
          <a:ln>
            <a:noFill/>
          </a:ln>
        </p:spPr>
      </p:pic>
      <p:sp>
        <p:nvSpPr>
          <p:cNvPr id="195" name="Google Shape;195;g38e0bf7cbdf_0_25"/>
          <p:cNvSpPr/>
          <p:nvPr/>
        </p:nvSpPr>
        <p:spPr>
          <a:xfrm>
            <a:off x="5183388" y="339249"/>
            <a:ext cx="7008600" cy="1306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101"/>
              <a:buFont typeface="Nunito Sans"/>
              <a:buNone/>
            </a:pPr>
            <a:r>
              <a:rPr i="0" lang="en-US" sz="4101" u="none" cap="none" strike="noStrike">
                <a:solidFill>
                  <a:srgbClr val="D1282E"/>
                </a:solidFill>
              </a:rPr>
              <a:t>Why Human Capital Matters for Resilience</a:t>
            </a:r>
            <a:endParaRPr i="0" sz="4101" u="none" cap="none" strike="noStrike"/>
          </a:p>
        </p:txBody>
      </p:sp>
      <p:sp>
        <p:nvSpPr>
          <p:cNvPr id="196" name="Google Shape;196;g38e0bf7cbdf_0_25"/>
          <p:cNvSpPr/>
          <p:nvPr/>
        </p:nvSpPr>
        <p:spPr>
          <a:xfrm>
            <a:off x="5183388" y="1880889"/>
            <a:ext cx="470400" cy="470400"/>
          </a:xfrm>
          <a:prstGeom prst="roundRect">
            <a:avLst>
              <a:gd fmla="val 18669" name="adj"/>
            </a:avLst>
          </a:prstGeom>
          <a:solidFill>
            <a:srgbClr val="F6D5D5"/>
          </a:solidFill>
          <a:ln cap="flat" cmpd="sng" w="8775">
            <a:solidFill>
              <a:srgbClr val="DCBBBB"/>
            </a:solidFill>
            <a:prstDash val="solid"/>
            <a:round/>
            <a:headEnd len="sm" w="sm" type="none"/>
            <a:tailEnd len="sm" w="sm" type="none"/>
          </a:ln>
        </p:spPr>
        <p:txBody>
          <a:bodyPr anchorCtr="0" anchor="ctr" bIns="84250" lIns="84250" spcFirstLastPara="1" rIns="84250" wrap="square" tIns="84250">
            <a:noAutofit/>
          </a:bodyPr>
          <a:lstStyle/>
          <a:p>
            <a:pPr indent="0" lvl="0" marL="0" rtl="0" algn="l">
              <a:spcBef>
                <a:spcPts val="0"/>
              </a:spcBef>
              <a:spcAft>
                <a:spcPts val="0"/>
              </a:spcAft>
              <a:buNone/>
            </a:pPr>
            <a:r>
              <a:t/>
            </a:r>
            <a:endParaRPr/>
          </a:p>
        </p:txBody>
      </p:sp>
      <p:sp>
        <p:nvSpPr>
          <p:cNvPr id="197" name="Google Shape;197;g38e0bf7cbdf_0_25"/>
          <p:cNvSpPr/>
          <p:nvPr/>
        </p:nvSpPr>
        <p:spPr>
          <a:xfrm>
            <a:off x="5862743" y="1952654"/>
            <a:ext cx="2613000" cy="326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28"/>
              <a:buFont typeface="Nunito Sans"/>
              <a:buNone/>
            </a:pPr>
            <a:r>
              <a:rPr i="0" lang="en-US" sz="2027" u="none" cap="none" strike="noStrike">
                <a:solidFill>
                  <a:srgbClr val="002060"/>
                </a:solidFill>
              </a:rPr>
              <a:t>Core Enablers</a:t>
            </a:r>
            <a:endParaRPr i="0" sz="2027" u="none" cap="none" strike="noStrike"/>
          </a:p>
        </p:txBody>
      </p:sp>
      <p:sp>
        <p:nvSpPr>
          <p:cNvPr id="198" name="Google Shape;198;g38e0bf7cbdf_0_25"/>
          <p:cNvSpPr/>
          <p:nvPr/>
        </p:nvSpPr>
        <p:spPr>
          <a:xfrm>
            <a:off x="5862750" y="2488250"/>
            <a:ext cx="6081900" cy="66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13"/>
              <a:buFont typeface="Inter"/>
              <a:buNone/>
            </a:pPr>
            <a:r>
              <a:rPr i="0" lang="en-US" sz="1612" u="none" cap="none" strike="noStrike">
                <a:solidFill>
                  <a:srgbClr val="002060"/>
                </a:solidFill>
              </a:rPr>
              <a:t>Employees are the fundamental enablers of business continuity and operational resilience across all scenarios.</a:t>
            </a:r>
            <a:endParaRPr i="0" sz="1612" u="none" cap="none" strike="noStrike"/>
          </a:p>
        </p:txBody>
      </p:sp>
      <p:sp>
        <p:nvSpPr>
          <p:cNvPr id="199" name="Google Shape;199;g38e0bf7cbdf_0_25"/>
          <p:cNvSpPr/>
          <p:nvPr/>
        </p:nvSpPr>
        <p:spPr>
          <a:xfrm>
            <a:off x="5183388" y="3575277"/>
            <a:ext cx="470400" cy="470400"/>
          </a:xfrm>
          <a:prstGeom prst="roundRect">
            <a:avLst>
              <a:gd fmla="val 18669" name="adj"/>
            </a:avLst>
          </a:prstGeom>
          <a:solidFill>
            <a:srgbClr val="F6D5D5"/>
          </a:solidFill>
          <a:ln cap="flat" cmpd="sng" w="8775">
            <a:solidFill>
              <a:srgbClr val="DCBBBB"/>
            </a:solidFill>
            <a:prstDash val="solid"/>
            <a:round/>
            <a:headEnd len="sm" w="sm" type="none"/>
            <a:tailEnd len="sm" w="sm" type="none"/>
          </a:ln>
        </p:spPr>
        <p:txBody>
          <a:bodyPr anchorCtr="0" anchor="ctr" bIns="84250" lIns="84250" spcFirstLastPara="1" rIns="84250" wrap="square" tIns="84250">
            <a:noAutofit/>
          </a:bodyPr>
          <a:lstStyle/>
          <a:p>
            <a:pPr indent="0" lvl="0" marL="0" rtl="0" algn="l">
              <a:spcBef>
                <a:spcPts val="0"/>
              </a:spcBef>
              <a:spcAft>
                <a:spcPts val="0"/>
              </a:spcAft>
              <a:buNone/>
            </a:pPr>
            <a:r>
              <a:t/>
            </a:r>
            <a:endParaRPr/>
          </a:p>
        </p:txBody>
      </p:sp>
      <p:sp>
        <p:nvSpPr>
          <p:cNvPr id="200" name="Google Shape;200;g38e0bf7cbdf_0_25"/>
          <p:cNvSpPr/>
          <p:nvPr/>
        </p:nvSpPr>
        <p:spPr>
          <a:xfrm>
            <a:off x="5862743" y="3647042"/>
            <a:ext cx="2613000" cy="326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28"/>
              <a:buFont typeface="Nunito Sans"/>
              <a:buNone/>
            </a:pPr>
            <a:r>
              <a:rPr i="0" lang="en-US" sz="2027" u="none" cap="none" strike="noStrike">
                <a:solidFill>
                  <a:srgbClr val="002060"/>
                </a:solidFill>
              </a:rPr>
              <a:t>Risk Mitigation</a:t>
            </a:r>
            <a:endParaRPr i="0" sz="2027" u="none" cap="none" strike="noStrike"/>
          </a:p>
        </p:txBody>
      </p:sp>
      <p:sp>
        <p:nvSpPr>
          <p:cNvPr id="201" name="Google Shape;201;g38e0bf7cbdf_0_25"/>
          <p:cNvSpPr/>
          <p:nvPr/>
        </p:nvSpPr>
        <p:spPr>
          <a:xfrm>
            <a:off x="5862749" y="4182650"/>
            <a:ext cx="5643000" cy="66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13"/>
              <a:buFont typeface="Inter"/>
              <a:buNone/>
            </a:pPr>
            <a:r>
              <a:rPr i="0" lang="en-US" sz="1612" u="none" cap="none" strike="noStrike">
                <a:solidFill>
                  <a:srgbClr val="002060"/>
                </a:solidFill>
              </a:rPr>
              <a:t>Unplanned absences can cause significant operational delays and service disruptions without proper workforce planning.</a:t>
            </a:r>
            <a:endParaRPr i="0" sz="1612" u="none" cap="none" strike="noStrike"/>
          </a:p>
        </p:txBody>
      </p:sp>
      <p:sp>
        <p:nvSpPr>
          <p:cNvPr id="202" name="Google Shape;202;g38e0bf7cbdf_0_25"/>
          <p:cNvSpPr/>
          <p:nvPr/>
        </p:nvSpPr>
        <p:spPr>
          <a:xfrm>
            <a:off x="5183399" y="5341450"/>
            <a:ext cx="6604500" cy="66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13"/>
              <a:buFont typeface="Inter"/>
              <a:buNone/>
            </a:pPr>
            <a:r>
              <a:rPr i="0" lang="en-US" sz="1612" u="none" cap="none" strike="noStrike">
                <a:solidFill>
                  <a:srgbClr val="002060"/>
                </a:solidFill>
              </a:rPr>
              <a:t>Cross-training and succession planning create organizational flexibility under stress and ensure knowledge preservation during disruptions.</a:t>
            </a:r>
            <a:endParaRPr i="0" sz="1612" u="none" cap="none" strike="noStrike"/>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38e0bf7cbdf_0_79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72" name="Google Shape;672;g38e0bf7cbdf_0_79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73" name="Google Shape;673;g38e0bf7cbdf_0_793"/>
          <p:cNvSpPr/>
          <p:nvPr/>
        </p:nvSpPr>
        <p:spPr>
          <a:xfrm>
            <a:off x="242776" y="212176"/>
            <a:ext cx="6962700" cy="12978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75"/>
              <a:buFont typeface="Nunito Sans"/>
              <a:buNone/>
            </a:pPr>
            <a:r>
              <a:rPr i="0" lang="en-US" sz="4074" u="none" cap="none" strike="noStrike">
                <a:solidFill>
                  <a:srgbClr val="D1282E"/>
                </a:solidFill>
              </a:rPr>
              <a:t>Why Third-Party Resilience Matters</a:t>
            </a:r>
            <a:endParaRPr i="0" sz="4074" u="none" cap="none" strike="noStrike"/>
          </a:p>
        </p:txBody>
      </p:sp>
      <p:sp>
        <p:nvSpPr>
          <p:cNvPr id="674" name="Google Shape;674;g38e0bf7cbdf_0_793"/>
          <p:cNvSpPr/>
          <p:nvPr/>
        </p:nvSpPr>
        <p:spPr>
          <a:xfrm>
            <a:off x="242776" y="1717806"/>
            <a:ext cx="6962700" cy="1329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02"/>
              <a:buFont typeface="Inter"/>
              <a:buNone/>
            </a:pPr>
            <a:r>
              <a:rPr i="0" lang="en-US" sz="1602" u="none" cap="none" strike="noStrike">
                <a:solidFill>
                  <a:srgbClr val="002060"/>
                </a:solidFill>
              </a:rPr>
              <a:t>External vendors often provide critical business functions that organizations cannot operate without. A disruption in one vendor can create cascading failures across multiple operations, making third-party resilience a strategic imperative.</a:t>
            </a:r>
            <a:endParaRPr i="0" sz="1602" u="none" cap="none" strike="noStrike"/>
          </a:p>
        </p:txBody>
      </p:sp>
      <p:sp>
        <p:nvSpPr>
          <p:cNvPr id="675" name="Google Shape;675;g38e0bf7cbdf_0_793"/>
          <p:cNvSpPr/>
          <p:nvPr/>
        </p:nvSpPr>
        <p:spPr>
          <a:xfrm>
            <a:off x="242776" y="3233792"/>
            <a:ext cx="6962700" cy="664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02"/>
              <a:buFont typeface="Inter"/>
              <a:buNone/>
            </a:pPr>
            <a:r>
              <a:rPr b="1" i="0" lang="en-US" sz="1602" u="none" cap="none" strike="noStrike">
                <a:solidFill>
                  <a:srgbClr val="002060"/>
                </a:solidFill>
              </a:rPr>
              <a:t>Critical Dependency Reality:</a:t>
            </a:r>
            <a:r>
              <a:rPr i="0" lang="en-US" sz="1602" u="none" cap="none" strike="noStrike">
                <a:solidFill>
                  <a:srgbClr val="002060"/>
                </a:solidFill>
              </a:rPr>
              <a:t> Most organizations rely on external vendors for essential services</a:t>
            </a:r>
            <a:endParaRPr i="0" sz="1602" u="none" cap="none" strike="noStrike"/>
          </a:p>
        </p:txBody>
      </p:sp>
      <p:sp>
        <p:nvSpPr>
          <p:cNvPr id="676" name="Google Shape;676;g38e0bf7cbdf_0_793"/>
          <p:cNvSpPr/>
          <p:nvPr/>
        </p:nvSpPr>
        <p:spPr>
          <a:xfrm>
            <a:off x="242776" y="3970964"/>
            <a:ext cx="6962700" cy="664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02"/>
              <a:buFont typeface="Inter"/>
              <a:buNone/>
            </a:pPr>
            <a:r>
              <a:rPr b="1" i="0" lang="en-US" sz="1602" u="none" cap="none" strike="noStrike">
                <a:solidFill>
                  <a:srgbClr val="002060"/>
                </a:solidFill>
              </a:rPr>
              <a:t>Cascading Risk Impact:</a:t>
            </a:r>
            <a:r>
              <a:rPr i="0" lang="en-US" sz="1602" u="none" cap="none" strike="noStrike">
                <a:solidFill>
                  <a:srgbClr val="002060"/>
                </a:solidFill>
              </a:rPr>
              <a:t> Single vendor failures can disrupt multiple business processes</a:t>
            </a:r>
            <a:endParaRPr i="0" sz="1602" u="none" cap="none" strike="noStrike"/>
          </a:p>
        </p:txBody>
      </p:sp>
      <p:sp>
        <p:nvSpPr>
          <p:cNvPr id="677" name="Google Shape;677;g38e0bf7cbdf_0_793"/>
          <p:cNvSpPr/>
          <p:nvPr/>
        </p:nvSpPr>
        <p:spPr>
          <a:xfrm>
            <a:off x="242776" y="4708135"/>
            <a:ext cx="6962700" cy="664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02"/>
              <a:buFont typeface="Inter"/>
              <a:buNone/>
            </a:pPr>
            <a:r>
              <a:rPr b="1" i="0" lang="en-US" sz="1602" u="none" cap="none" strike="noStrike">
                <a:solidFill>
                  <a:srgbClr val="002060"/>
                </a:solidFill>
              </a:rPr>
              <a:t>Competitive Advantage:</a:t>
            </a:r>
            <a:r>
              <a:rPr i="0" lang="en-US" sz="1602" u="none" cap="none" strike="noStrike">
                <a:solidFill>
                  <a:srgbClr val="002060"/>
                </a:solidFill>
              </a:rPr>
              <a:t> Strong resilience reduces cascading failures and maintains operations</a:t>
            </a:r>
            <a:endParaRPr i="0" sz="1602" u="none" cap="none" strike="noStrike"/>
          </a:p>
        </p:txBody>
      </p:sp>
      <p:sp>
        <p:nvSpPr>
          <p:cNvPr id="678" name="Google Shape;678;g38e0bf7cbdf_0_793"/>
          <p:cNvSpPr/>
          <p:nvPr/>
        </p:nvSpPr>
        <p:spPr>
          <a:xfrm>
            <a:off x="242776" y="5445306"/>
            <a:ext cx="6962700" cy="664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02"/>
              <a:buFont typeface="Inter"/>
              <a:buNone/>
            </a:pPr>
            <a:r>
              <a:rPr b="1" i="0" lang="en-US" sz="1602" u="none" cap="none" strike="noStrike">
                <a:solidFill>
                  <a:srgbClr val="002060"/>
                </a:solidFill>
              </a:rPr>
              <a:t>Regulatory Compliance:</a:t>
            </a:r>
            <a:r>
              <a:rPr i="0" lang="en-US" sz="1602" u="none" cap="none" strike="noStrike">
                <a:solidFill>
                  <a:srgbClr val="002060"/>
                </a:solidFill>
              </a:rPr>
              <a:t> Many frameworks require vendor oversight and continuity planning</a:t>
            </a:r>
            <a:endParaRPr i="0" sz="1602" u="none" cap="none" strike="noStrike"/>
          </a:p>
        </p:txBody>
      </p:sp>
      <p:pic>
        <p:nvPicPr>
          <p:cNvPr descr="preencoded.png" id="679" name="Google Shape;679;g38e0bf7cbdf_0_793"/>
          <p:cNvPicPr preferRelativeResize="0"/>
          <p:nvPr/>
        </p:nvPicPr>
        <p:blipFill rotWithShape="1">
          <a:blip r:embed="rId3">
            <a:alphaModFix/>
          </a:blip>
          <a:srcRect b="0" l="0" r="0" t="0"/>
          <a:stretch/>
        </p:blipFill>
        <p:spPr>
          <a:xfrm>
            <a:off x="7709325" y="1238752"/>
            <a:ext cx="3731274" cy="3731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38e0bf7cbdf_0_80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86" name="Google Shape;686;g38e0bf7cbdf_0_80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87" name="Google Shape;687;g38e0bf7cbdf_0_806"/>
          <p:cNvSpPr/>
          <p:nvPr/>
        </p:nvSpPr>
        <p:spPr>
          <a:xfrm>
            <a:off x="306965" y="419277"/>
            <a:ext cx="9494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Understanding Vendor Dependencies</a:t>
            </a:r>
            <a:endParaRPr i="0" sz="4450" u="none" cap="none" strike="noStrike"/>
          </a:p>
        </p:txBody>
      </p:sp>
      <p:sp>
        <p:nvSpPr>
          <p:cNvPr id="688" name="Google Shape;688;g38e0bf7cbdf_0_806"/>
          <p:cNvSpPr/>
          <p:nvPr/>
        </p:nvSpPr>
        <p:spPr>
          <a:xfrm>
            <a:off x="306974" y="1581675"/>
            <a:ext cx="11371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Effective third-party resilience begins with comprehensive dependency mapping. Organizations must identify which vendors directly support essential functions and understand their recovery capabilities.</a:t>
            </a:r>
            <a:endParaRPr i="0" sz="1750" u="none" cap="none" strike="noStrike"/>
          </a:p>
        </p:txBody>
      </p:sp>
      <p:sp>
        <p:nvSpPr>
          <p:cNvPr id="689" name="Google Shape;689;g38e0bf7cbdf_0_806"/>
          <p:cNvSpPr/>
          <p:nvPr/>
        </p:nvSpPr>
        <p:spPr>
          <a:xfrm>
            <a:off x="306975" y="2562650"/>
            <a:ext cx="3658800" cy="3121200"/>
          </a:xfrm>
          <a:prstGeom prst="roundRect">
            <a:avLst>
              <a:gd fmla="val 4550" name="adj"/>
            </a:avLst>
          </a:prstGeom>
          <a:solidFill>
            <a:srgbClr val="FFFFFF"/>
          </a:solidFill>
          <a:ln cap="flat" cmpd="sng" w="30475">
            <a:solidFill>
              <a:srgbClr val="DCBB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38e0bf7cbdf_0_806"/>
          <p:cNvSpPr/>
          <p:nvPr/>
        </p:nvSpPr>
        <p:spPr>
          <a:xfrm>
            <a:off x="531306" y="2819194"/>
            <a:ext cx="2640600" cy="528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200"/>
              <a:buFont typeface="Nunito Sans"/>
              <a:buNone/>
            </a:pPr>
            <a:r>
              <a:rPr i="0" lang="en-US" sz="2200" u="none" cap="none" strike="noStrike">
                <a:solidFill>
                  <a:srgbClr val="002060"/>
                </a:solidFill>
              </a:rPr>
              <a:t>Dependency Categories</a:t>
            </a:r>
            <a:endParaRPr i="0" sz="2200" u="none" cap="none" strike="noStrike"/>
          </a:p>
        </p:txBody>
      </p:sp>
      <p:sp>
        <p:nvSpPr>
          <p:cNvPr id="691" name="Google Shape;691;g38e0bf7cbdf_0_806"/>
          <p:cNvSpPr/>
          <p:nvPr/>
        </p:nvSpPr>
        <p:spPr>
          <a:xfrm>
            <a:off x="531306" y="3859328"/>
            <a:ext cx="3210300" cy="1622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IT providers, logistics partners, utilities, and specialized service providers</a:t>
            </a:r>
            <a:endParaRPr i="0" sz="1750" u="none" cap="none" strike="noStrike"/>
          </a:p>
        </p:txBody>
      </p:sp>
      <p:sp>
        <p:nvSpPr>
          <p:cNvPr id="692" name="Google Shape;692;g38e0bf7cbdf_0_806"/>
          <p:cNvSpPr/>
          <p:nvPr/>
        </p:nvSpPr>
        <p:spPr>
          <a:xfrm>
            <a:off x="4163476" y="2562650"/>
            <a:ext cx="3658800" cy="3121200"/>
          </a:xfrm>
          <a:prstGeom prst="roundRect">
            <a:avLst>
              <a:gd fmla="val 4550" name="adj"/>
            </a:avLst>
          </a:prstGeom>
          <a:solidFill>
            <a:srgbClr val="FFFFFF"/>
          </a:solidFill>
          <a:ln cap="flat" cmpd="sng" w="30475">
            <a:solidFill>
              <a:srgbClr val="DCBB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38e0bf7cbdf_0_806"/>
          <p:cNvSpPr/>
          <p:nvPr/>
        </p:nvSpPr>
        <p:spPr>
          <a:xfrm>
            <a:off x="4387807" y="2819194"/>
            <a:ext cx="2971200" cy="528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200"/>
              <a:buFont typeface="Nunito Sans"/>
              <a:buNone/>
            </a:pPr>
            <a:r>
              <a:rPr i="0" lang="en-US" sz="2200" u="none" cap="none" strike="noStrike">
                <a:solidFill>
                  <a:srgbClr val="002060"/>
                </a:solidFill>
              </a:rPr>
              <a:t>Essential Function Support</a:t>
            </a:r>
            <a:endParaRPr i="0" sz="2200" u="none" cap="none" strike="noStrike"/>
          </a:p>
        </p:txBody>
      </p:sp>
      <p:sp>
        <p:nvSpPr>
          <p:cNvPr id="694" name="Google Shape;694;g38e0bf7cbdf_0_806"/>
          <p:cNvSpPr/>
          <p:nvPr/>
        </p:nvSpPr>
        <p:spPr>
          <a:xfrm>
            <a:off x="4387732" y="3787428"/>
            <a:ext cx="3210300" cy="1622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Identify which vendors directly enable critical business processes</a:t>
            </a:r>
            <a:endParaRPr i="0" sz="1750" u="none" cap="none" strike="noStrike"/>
          </a:p>
        </p:txBody>
      </p:sp>
      <p:sp>
        <p:nvSpPr>
          <p:cNvPr id="695" name="Google Shape;695;g38e0bf7cbdf_0_806"/>
          <p:cNvSpPr/>
          <p:nvPr/>
        </p:nvSpPr>
        <p:spPr>
          <a:xfrm>
            <a:off x="8019976" y="2562650"/>
            <a:ext cx="3658800" cy="3121200"/>
          </a:xfrm>
          <a:prstGeom prst="roundRect">
            <a:avLst>
              <a:gd fmla="val 4550" name="adj"/>
            </a:avLst>
          </a:prstGeom>
          <a:solidFill>
            <a:srgbClr val="FFFFFF"/>
          </a:solidFill>
          <a:ln cap="flat" cmpd="sng" w="30475">
            <a:solidFill>
              <a:srgbClr val="DCBBB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38e0bf7cbdf_0_806"/>
          <p:cNvSpPr/>
          <p:nvPr/>
        </p:nvSpPr>
        <p:spPr>
          <a:xfrm>
            <a:off x="8244307" y="2819194"/>
            <a:ext cx="2472000" cy="528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200"/>
              <a:buFont typeface="Nunito Sans"/>
              <a:buNone/>
            </a:pPr>
            <a:r>
              <a:rPr i="0" lang="en-US" sz="2200" u="none" cap="none" strike="noStrike">
                <a:solidFill>
                  <a:srgbClr val="002060"/>
                </a:solidFill>
              </a:rPr>
              <a:t>Recovery Objectives</a:t>
            </a:r>
            <a:endParaRPr i="0" sz="2200" u="none" cap="none" strike="noStrike"/>
          </a:p>
        </p:txBody>
      </p:sp>
      <p:sp>
        <p:nvSpPr>
          <p:cNvPr id="697" name="Google Shape;697;g38e0bf7cbdf_0_806"/>
          <p:cNvSpPr/>
          <p:nvPr/>
        </p:nvSpPr>
        <p:spPr>
          <a:xfrm>
            <a:off x="8244157" y="3859328"/>
            <a:ext cx="3210300" cy="1622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Map vendor RTO and RPO requirements to business continuity needs</a:t>
            </a:r>
            <a:endParaRPr i="0" sz="1750" u="none" cap="none" strike="noStrike"/>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38e0bf7cbdf_0_82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04" name="Google Shape;704;g38e0bf7cbdf_0_82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05" name="Google Shape;705;g38e0bf7cbdf_0_823"/>
          <p:cNvSpPr/>
          <p:nvPr/>
        </p:nvSpPr>
        <p:spPr>
          <a:xfrm>
            <a:off x="299075" y="222751"/>
            <a:ext cx="6894600" cy="11292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D1282E"/>
              </a:buClr>
              <a:buSzPts val="3523"/>
              <a:buFont typeface="Nunito Sans"/>
              <a:buNone/>
            </a:pPr>
            <a:r>
              <a:rPr i="0" lang="en-US" sz="3523" u="none" cap="none" strike="noStrike">
                <a:solidFill>
                  <a:srgbClr val="D1282E"/>
                </a:solidFill>
              </a:rPr>
              <a:t>Risk Categories in Supply Chain Resilience</a:t>
            </a:r>
            <a:endParaRPr i="0" sz="3523" u="none" cap="none" strike="noStrike"/>
          </a:p>
        </p:txBody>
      </p:sp>
      <p:sp>
        <p:nvSpPr>
          <p:cNvPr id="706" name="Google Shape;706;g38e0bf7cbdf_0_823"/>
          <p:cNvSpPr/>
          <p:nvPr/>
        </p:nvSpPr>
        <p:spPr>
          <a:xfrm>
            <a:off x="299075" y="1532434"/>
            <a:ext cx="6894600" cy="8670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82"/>
              <a:buFont typeface="Inter"/>
              <a:buNone/>
            </a:pPr>
            <a:r>
              <a:rPr i="0" lang="en-US" sz="1382" u="none" cap="none" strike="noStrike">
                <a:solidFill>
                  <a:srgbClr val="002060"/>
                </a:solidFill>
              </a:rPr>
              <a:t>Supply chain risks span multiple categories, each requiring specific management approaches. Understanding these risk types enables organizations to build comprehensive resilience strategies.</a:t>
            </a:r>
            <a:endParaRPr i="0" sz="1382" u="none" cap="none" strike="noStrike"/>
          </a:p>
        </p:txBody>
      </p:sp>
      <p:sp>
        <p:nvSpPr>
          <p:cNvPr id="707" name="Google Shape;707;g38e0bf7cbdf_0_823"/>
          <p:cNvSpPr/>
          <p:nvPr/>
        </p:nvSpPr>
        <p:spPr>
          <a:xfrm>
            <a:off x="299075" y="2602437"/>
            <a:ext cx="3357000" cy="1986600"/>
          </a:xfrm>
          <a:prstGeom prst="roundRect">
            <a:avLst>
              <a:gd fmla="val 3819" name="adj"/>
            </a:avLst>
          </a:prstGeom>
          <a:solidFill>
            <a:srgbClr val="F6D5D5"/>
          </a:solidFill>
          <a:ln cap="flat" cmpd="sng" w="8500">
            <a:solidFill>
              <a:srgbClr val="DCBBBB"/>
            </a:solidFill>
            <a:prstDash val="solid"/>
            <a:round/>
            <a:headEnd len="sm" w="sm" type="none"/>
            <a:tailEnd len="sm" w="sm" type="none"/>
          </a:ln>
        </p:spPr>
        <p:txBody>
          <a:bodyPr anchorCtr="0" anchor="ctr" bIns="81550" lIns="81550" spcFirstLastPara="1" rIns="81550" wrap="square" tIns="81550">
            <a:noAutofit/>
          </a:bodyPr>
          <a:lstStyle/>
          <a:p>
            <a:pPr indent="0" lvl="0" marL="0" rtl="0" algn="l">
              <a:spcBef>
                <a:spcPts val="0"/>
              </a:spcBef>
              <a:spcAft>
                <a:spcPts val="0"/>
              </a:spcAft>
              <a:buNone/>
            </a:pPr>
            <a:r>
              <a:t/>
            </a:r>
            <a:endParaRPr/>
          </a:p>
        </p:txBody>
      </p:sp>
      <p:sp>
        <p:nvSpPr>
          <p:cNvPr id="708" name="Google Shape;708;g38e0bf7cbdf_0_823"/>
          <p:cNvSpPr/>
          <p:nvPr/>
        </p:nvSpPr>
        <p:spPr>
          <a:xfrm>
            <a:off x="486506" y="2789869"/>
            <a:ext cx="2982000" cy="5643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739"/>
              <a:buFont typeface="Nunito Sans"/>
              <a:buNone/>
            </a:pPr>
            <a:r>
              <a:rPr i="0" lang="en-US" sz="1739" u="none" cap="none" strike="noStrike">
                <a:solidFill>
                  <a:srgbClr val="002060"/>
                </a:solidFill>
              </a:rPr>
              <a:t>Operational &amp; Logistical Risks</a:t>
            </a:r>
            <a:endParaRPr i="0" sz="1739" u="none" cap="none" strike="noStrike"/>
          </a:p>
        </p:txBody>
      </p:sp>
      <p:sp>
        <p:nvSpPr>
          <p:cNvPr id="709" name="Google Shape;709;g38e0bf7cbdf_0_823"/>
          <p:cNvSpPr/>
          <p:nvPr/>
        </p:nvSpPr>
        <p:spPr>
          <a:xfrm>
            <a:off x="486506" y="3534814"/>
            <a:ext cx="2982000" cy="8670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82"/>
              <a:buFont typeface="Inter"/>
              <a:buNone/>
            </a:pPr>
            <a:r>
              <a:rPr i="0" lang="en-US" sz="1382" u="none" cap="none" strike="noStrike">
                <a:solidFill>
                  <a:srgbClr val="002060"/>
                </a:solidFill>
              </a:rPr>
              <a:t>Transportation disruptions, facility damage, capacity constraints, and production interruptions</a:t>
            </a:r>
            <a:endParaRPr i="0" sz="1382" u="none" cap="none" strike="noStrike"/>
          </a:p>
        </p:txBody>
      </p:sp>
      <p:sp>
        <p:nvSpPr>
          <p:cNvPr id="710" name="Google Shape;710;g38e0bf7cbdf_0_823"/>
          <p:cNvSpPr/>
          <p:nvPr/>
        </p:nvSpPr>
        <p:spPr>
          <a:xfrm>
            <a:off x="3836598" y="2602437"/>
            <a:ext cx="3357000" cy="1986600"/>
          </a:xfrm>
          <a:prstGeom prst="roundRect">
            <a:avLst>
              <a:gd fmla="val 3819" name="adj"/>
            </a:avLst>
          </a:prstGeom>
          <a:solidFill>
            <a:srgbClr val="F6D5D5"/>
          </a:solidFill>
          <a:ln cap="flat" cmpd="sng" w="8500">
            <a:solidFill>
              <a:srgbClr val="DCBBBB"/>
            </a:solidFill>
            <a:prstDash val="solid"/>
            <a:round/>
            <a:headEnd len="sm" w="sm" type="none"/>
            <a:tailEnd len="sm" w="sm" type="none"/>
          </a:ln>
        </p:spPr>
        <p:txBody>
          <a:bodyPr anchorCtr="0" anchor="ctr" bIns="81550" lIns="81550" spcFirstLastPara="1" rIns="81550" wrap="square" tIns="81550">
            <a:noAutofit/>
          </a:bodyPr>
          <a:lstStyle/>
          <a:p>
            <a:pPr indent="0" lvl="0" marL="0" rtl="0" algn="l">
              <a:spcBef>
                <a:spcPts val="0"/>
              </a:spcBef>
              <a:spcAft>
                <a:spcPts val="0"/>
              </a:spcAft>
              <a:buNone/>
            </a:pPr>
            <a:r>
              <a:t/>
            </a:r>
            <a:endParaRPr/>
          </a:p>
        </p:txBody>
      </p:sp>
      <p:sp>
        <p:nvSpPr>
          <p:cNvPr id="711" name="Google Shape;711;g38e0bf7cbdf_0_823"/>
          <p:cNvSpPr/>
          <p:nvPr/>
        </p:nvSpPr>
        <p:spPr>
          <a:xfrm>
            <a:off x="4024029" y="2789869"/>
            <a:ext cx="2258100" cy="282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739"/>
              <a:buFont typeface="Nunito Sans"/>
              <a:buNone/>
            </a:pPr>
            <a:r>
              <a:rPr i="0" lang="en-US" sz="1739" u="none" cap="none" strike="noStrike">
                <a:solidFill>
                  <a:srgbClr val="002060"/>
                </a:solidFill>
              </a:rPr>
              <a:t>Cyber &amp; Data Risks</a:t>
            </a:r>
            <a:endParaRPr i="0" sz="1739" u="none" cap="none" strike="noStrike"/>
          </a:p>
        </p:txBody>
      </p:sp>
      <p:sp>
        <p:nvSpPr>
          <p:cNvPr id="712" name="Google Shape;712;g38e0bf7cbdf_0_823"/>
          <p:cNvSpPr/>
          <p:nvPr/>
        </p:nvSpPr>
        <p:spPr>
          <a:xfrm>
            <a:off x="4024029" y="3252659"/>
            <a:ext cx="2982000" cy="8670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82"/>
              <a:buFont typeface="Inter"/>
              <a:buNone/>
            </a:pPr>
            <a:r>
              <a:rPr i="0" lang="en-US" sz="1382" u="none" cap="none" strike="noStrike">
                <a:solidFill>
                  <a:srgbClr val="002060"/>
                </a:solidFill>
              </a:rPr>
              <a:t>Security breaches, data loss, system compromises affecting vendor operations</a:t>
            </a:r>
            <a:endParaRPr i="0" sz="1382" u="none" cap="none" strike="noStrike"/>
          </a:p>
        </p:txBody>
      </p:sp>
      <p:sp>
        <p:nvSpPr>
          <p:cNvPr id="713" name="Google Shape;713;g38e0bf7cbdf_0_823"/>
          <p:cNvSpPr/>
          <p:nvPr/>
        </p:nvSpPr>
        <p:spPr>
          <a:xfrm>
            <a:off x="299075" y="4769736"/>
            <a:ext cx="6894600" cy="1415400"/>
          </a:xfrm>
          <a:prstGeom prst="roundRect">
            <a:avLst>
              <a:gd fmla="val 5360" name="adj"/>
            </a:avLst>
          </a:prstGeom>
          <a:solidFill>
            <a:srgbClr val="F6D5D5"/>
          </a:solidFill>
          <a:ln cap="flat" cmpd="sng" w="8500">
            <a:solidFill>
              <a:srgbClr val="DCBBBB"/>
            </a:solidFill>
            <a:prstDash val="solid"/>
            <a:round/>
            <a:headEnd len="sm" w="sm" type="none"/>
            <a:tailEnd len="sm" w="sm" type="none"/>
          </a:ln>
        </p:spPr>
        <p:txBody>
          <a:bodyPr anchorCtr="0" anchor="ctr" bIns="81550" lIns="81550" spcFirstLastPara="1" rIns="81550" wrap="square" tIns="81550">
            <a:noAutofit/>
          </a:bodyPr>
          <a:lstStyle/>
          <a:p>
            <a:pPr indent="0" lvl="0" marL="0" rtl="0" algn="l">
              <a:spcBef>
                <a:spcPts val="0"/>
              </a:spcBef>
              <a:spcAft>
                <a:spcPts val="0"/>
              </a:spcAft>
              <a:buNone/>
            </a:pPr>
            <a:r>
              <a:t/>
            </a:r>
            <a:endParaRPr/>
          </a:p>
        </p:txBody>
      </p:sp>
      <p:sp>
        <p:nvSpPr>
          <p:cNvPr id="714" name="Google Shape;714;g38e0bf7cbdf_0_823"/>
          <p:cNvSpPr/>
          <p:nvPr/>
        </p:nvSpPr>
        <p:spPr>
          <a:xfrm>
            <a:off x="486506" y="4957167"/>
            <a:ext cx="2601000" cy="282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739"/>
              <a:buFont typeface="Nunito Sans"/>
              <a:buNone/>
            </a:pPr>
            <a:r>
              <a:rPr i="0" lang="en-US" sz="1739" u="none" cap="none" strike="noStrike">
                <a:solidFill>
                  <a:srgbClr val="002060"/>
                </a:solidFill>
              </a:rPr>
              <a:t>Regulatory &amp; Geopolitical</a:t>
            </a:r>
            <a:endParaRPr i="0" sz="1739" u="none" cap="none" strike="noStrike"/>
          </a:p>
        </p:txBody>
      </p:sp>
      <p:sp>
        <p:nvSpPr>
          <p:cNvPr id="715" name="Google Shape;715;g38e0bf7cbdf_0_823"/>
          <p:cNvSpPr/>
          <p:nvPr/>
        </p:nvSpPr>
        <p:spPr>
          <a:xfrm>
            <a:off x="486506" y="5419958"/>
            <a:ext cx="6519600" cy="5781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82"/>
              <a:buFont typeface="Inter"/>
              <a:buNone/>
            </a:pPr>
            <a:r>
              <a:rPr i="0" lang="en-US" sz="1382" u="none" cap="none" strike="noStrike">
                <a:solidFill>
                  <a:srgbClr val="002060"/>
                </a:solidFill>
              </a:rPr>
              <a:t>Trade restrictions, compliance changes, political instability impacting supply chains</a:t>
            </a:r>
            <a:endParaRPr i="0" sz="1382" u="none" cap="none" strike="noStrike"/>
          </a:p>
        </p:txBody>
      </p:sp>
      <p:pic>
        <p:nvPicPr>
          <p:cNvPr descr="preencoded.png" id="716" name="Google Shape;716;g38e0bf7cbdf_0_823"/>
          <p:cNvPicPr preferRelativeResize="0"/>
          <p:nvPr/>
        </p:nvPicPr>
        <p:blipFill rotWithShape="1">
          <a:blip r:embed="rId3">
            <a:alphaModFix/>
          </a:blip>
          <a:srcRect b="0" l="0" r="0" t="0"/>
          <a:stretch/>
        </p:blipFill>
        <p:spPr>
          <a:xfrm>
            <a:off x="7696098" y="1289000"/>
            <a:ext cx="3907478" cy="3907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38e0bf7cbdf_0_84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23" name="Google Shape;723;g38e0bf7cbdf_0_84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24" name="Google Shape;724;g38e0bf7cbdf_0_841"/>
          <p:cNvPicPr preferRelativeResize="0"/>
          <p:nvPr/>
        </p:nvPicPr>
        <p:blipFill rotWithShape="1">
          <a:blip r:embed="rId3">
            <a:alphaModFix/>
          </a:blip>
          <a:srcRect b="0" l="0" r="0" t="0"/>
          <a:stretch/>
        </p:blipFill>
        <p:spPr>
          <a:xfrm>
            <a:off x="510987" y="551668"/>
            <a:ext cx="4787403" cy="4787403"/>
          </a:xfrm>
          <a:prstGeom prst="rect">
            <a:avLst/>
          </a:prstGeom>
          <a:noFill/>
          <a:ln>
            <a:noFill/>
          </a:ln>
        </p:spPr>
      </p:pic>
      <p:sp>
        <p:nvSpPr>
          <p:cNvPr id="725" name="Google Shape;725;g38e0bf7cbdf_0_841"/>
          <p:cNvSpPr/>
          <p:nvPr/>
        </p:nvSpPr>
        <p:spPr>
          <a:xfrm>
            <a:off x="5734402" y="529675"/>
            <a:ext cx="5946600" cy="1100700"/>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D1282E"/>
              </a:buClr>
              <a:buSzPts val="3432"/>
              <a:buFont typeface="Nunito Sans"/>
              <a:buNone/>
            </a:pPr>
            <a:r>
              <a:rPr i="0" lang="en-US" sz="3431" u="none" cap="none" strike="noStrike">
                <a:solidFill>
                  <a:srgbClr val="D1282E"/>
                </a:solidFill>
              </a:rPr>
              <a:t>Frameworks Supporting Supply Chain Continuity</a:t>
            </a:r>
            <a:endParaRPr i="0" sz="3431" u="none" cap="none" strike="noStrike"/>
          </a:p>
        </p:txBody>
      </p:sp>
      <p:sp>
        <p:nvSpPr>
          <p:cNvPr id="726" name="Google Shape;726;g38e0bf7cbdf_0_841"/>
          <p:cNvSpPr/>
          <p:nvPr/>
        </p:nvSpPr>
        <p:spPr>
          <a:xfrm>
            <a:off x="5734402" y="1806323"/>
            <a:ext cx="5946600" cy="8451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56"/>
              <a:buFont typeface="Inter"/>
              <a:buNone/>
            </a:pPr>
            <a:r>
              <a:rPr i="0" lang="en-US" sz="1355" u="none" cap="none" strike="noStrike">
                <a:solidFill>
                  <a:srgbClr val="002060"/>
                </a:solidFill>
              </a:rPr>
              <a:t>Multiple established frameworks provide guidance for third-party and supply chain resilience. These frameworks ensure systematic approaches to vendor risk management and continuity planning.</a:t>
            </a:r>
            <a:endParaRPr i="0" sz="1355" u="none" cap="none" strike="noStrike"/>
          </a:p>
        </p:txBody>
      </p:sp>
      <p:sp>
        <p:nvSpPr>
          <p:cNvPr id="727" name="Google Shape;727;g38e0bf7cbdf_0_841"/>
          <p:cNvSpPr/>
          <p:nvPr/>
        </p:nvSpPr>
        <p:spPr>
          <a:xfrm>
            <a:off x="5734402" y="2937088"/>
            <a:ext cx="5946600" cy="563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56"/>
              <a:buFont typeface="Inter"/>
              <a:buNone/>
            </a:pPr>
            <a:r>
              <a:rPr b="1" i="0" lang="en-US" sz="1355" u="none" cap="none" strike="noStrike">
                <a:solidFill>
                  <a:srgbClr val="002060"/>
                </a:solidFill>
              </a:rPr>
              <a:t>DRI Professional Practices:</a:t>
            </a:r>
            <a:r>
              <a:rPr i="0" lang="en-US" sz="1355" u="none" cap="none" strike="noStrike">
                <a:solidFill>
                  <a:srgbClr val="002060"/>
                </a:solidFill>
              </a:rPr>
              <a:t> Emphasize third-party continuity as core BCM component</a:t>
            </a:r>
            <a:endParaRPr i="0" sz="1355" u="none" cap="none" strike="noStrike"/>
          </a:p>
        </p:txBody>
      </p:sp>
      <p:sp>
        <p:nvSpPr>
          <p:cNvPr id="728" name="Google Shape;728;g38e0bf7cbdf_0_841"/>
          <p:cNvSpPr/>
          <p:nvPr/>
        </p:nvSpPr>
        <p:spPr>
          <a:xfrm>
            <a:off x="5734402" y="3562145"/>
            <a:ext cx="5946600" cy="563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56"/>
              <a:buFont typeface="Inter"/>
              <a:buNone/>
            </a:pPr>
            <a:r>
              <a:rPr b="1" i="0" lang="en-US" sz="1355" u="none" cap="none" strike="noStrike">
                <a:solidFill>
                  <a:srgbClr val="002060"/>
                </a:solidFill>
              </a:rPr>
              <a:t>ISO 22301:</a:t>
            </a:r>
            <a:r>
              <a:rPr i="0" lang="en-US" sz="1355" u="none" cap="none" strike="noStrike">
                <a:solidFill>
                  <a:srgbClr val="002060"/>
                </a:solidFill>
              </a:rPr>
              <a:t> Provides structured approach to dependency management</a:t>
            </a:r>
            <a:endParaRPr i="0" sz="1355" u="none" cap="none" strike="noStrike"/>
          </a:p>
        </p:txBody>
      </p:sp>
      <p:sp>
        <p:nvSpPr>
          <p:cNvPr id="729" name="Google Shape;729;g38e0bf7cbdf_0_841"/>
          <p:cNvSpPr/>
          <p:nvPr/>
        </p:nvSpPr>
        <p:spPr>
          <a:xfrm>
            <a:off x="5734402" y="3975528"/>
            <a:ext cx="5946600" cy="563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56"/>
              <a:buFont typeface="Inter"/>
              <a:buNone/>
            </a:pPr>
            <a:r>
              <a:rPr b="1" i="0" lang="en-US" sz="1355" u="none" cap="none" strike="noStrike">
                <a:solidFill>
                  <a:srgbClr val="002060"/>
                </a:solidFill>
              </a:rPr>
              <a:t>NIST Cybersecurity Framework:</a:t>
            </a:r>
            <a:r>
              <a:rPr i="0" lang="en-US" sz="1355" u="none" cap="none" strike="noStrike">
                <a:solidFill>
                  <a:srgbClr val="002060"/>
                </a:solidFill>
              </a:rPr>
              <a:t> Guides supply chain risk assessment</a:t>
            </a:r>
            <a:endParaRPr i="0" sz="1355" u="none" cap="none" strike="noStrike"/>
          </a:p>
        </p:txBody>
      </p:sp>
      <p:sp>
        <p:nvSpPr>
          <p:cNvPr id="730" name="Google Shape;730;g38e0bf7cbdf_0_841"/>
          <p:cNvSpPr/>
          <p:nvPr/>
        </p:nvSpPr>
        <p:spPr>
          <a:xfrm>
            <a:off x="5734402" y="4431262"/>
            <a:ext cx="5946600" cy="563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56"/>
              <a:buFont typeface="Inter"/>
              <a:buNone/>
            </a:pPr>
            <a:r>
              <a:rPr b="1" i="0" lang="en-US" sz="1355" u="none" cap="none" strike="noStrike">
                <a:solidFill>
                  <a:srgbClr val="002060"/>
                </a:solidFill>
              </a:rPr>
              <a:t>FFIEC Guidelines:</a:t>
            </a:r>
            <a:r>
              <a:rPr i="0" lang="en-US" sz="1355" u="none" cap="none" strike="noStrike">
                <a:solidFill>
                  <a:srgbClr val="002060"/>
                </a:solidFill>
              </a:rPr>
              <a:t> Include comprehensive supplier oversight requirements</a:t>
            </a:r>
            <a:endParaRPr i="0" sz="1355" u="none" cap="none" strike="noStrike"/>
          </a:p>
        </p:txBody>
      </p:sp>
      <p:sp>
        <p:nvSpPr>
          <p:cNvPr id="731" name="Google Shape;731;g38e0bf7cbdf_0_841"/>
          <p:cNvSpPr/>
          <p:nvPr/>
        </p:nvSpPr>
        <p:spPr>
          <a:xfrm>
            <a:off x="5734402" y="5407266"/>
            <a:ext cx="5946600" cy="563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56"/>
              <a:buFont typeface="Inter"/>
              <a:buNone/>
            </a:pPr>
            <a:r>
              <a:rPr i="0" lang="en-US" sz="1355" u="none" cap="none" strike="noStrike">
                <a:solidFill>
                  <a:srgbClr val="002060"/>
                </a:solidFill>
              </a:rPr>
              <a:t>These frameworks complement each other, providing comprehensive guidance for building resilient vendor relationships.</a:t>
            </a:r>
            <a:endParaRPr i="0" sz="1355" u="none" cap="none" strike="noStrike"/>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38e0bf7cbdf_0_85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38" name="Google Shape;738;g38e0bf7cbdf_0_85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39" name="Google Shape;739;g38e0bf7cbdf_0_855"/>
          <p:cNvSpPr/>
          <p:nvPr/>
        </p:nvSpPr>
        <p:spPr>
          <a:xfrm>
            <a:off x="361776" y="425649"/>
            <a:ext cx="6574800" cy="1065600"/>
          </a:xfrm>
          <a:prstGeom prst="rect">
            <a:avLst/>
          </a:prstGeom>
          <a:noFill/>
          <a:ln>
            <a:noFill/>
          </a:ln>
        </p:spPr>
        <p:txBody>
          <a:bodyPr anchorCtr="0" anchor="t" bIns="0" lIns="0" spcFirstLastPara="1" rIns="0" wrap="square" tIns="0">
            <a:noAutofit/>
          </a:bodyPr>
          <a:lstStyle/>
          <a:p>
            <a:pPr indent="0" lvl="0" marL="0" marR="0" rtl="0" algn="l">
              <a:lnSpc>
                <a:spcPct val="124050"/>
              </a:lnSpc>
              <a:spcBef>
                <a:spcPts val="0"/>
              </a:spcBef>
              <a:spcAft>
                <a:spcPts val="0"/>
              </a:spcAft>
              <a:buClr>
                <a:srgbClr val="D1282E"/>
              </a:buClr>
              <a:buSzPts val="3356"/>
              <a:buFont typeface="Nunito Sans"/>
              <a:buNone/>
            </a:pPr>
            <a:r>
              <a:rPr i="0" lang="en-US" sz="3355" u="none" cap="none" strike="noStrike">
                <a:solidFill>
                  <a:srgbClr val="D1282E"/>
                </a:solidFill>
              </a:rPr>
              <a:t>Vendor Risk Assessment and Tiering</a:t>
            </a:r>
            <a:endParaRPr i="0" sz="3355" u="none" cap="none" strike="noStrike"/>
          </a:p>
        </p:txBody>
      </p:sp>
      <p:sp>
        <p:nvSpPr>
          <p:cNvPr id="740" name="Google Shape;740;g38e0bf7cbdf_0_855"/>
          <p:cNvSpPr/>
          <p:nvPr/>
        </p:nvSpPr>
        <p:spPr>
          <a:xfrm>
            <a:off x="361776" y="1661569"/>
            <a:ext cx="6574800" cy="818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7"/>
              <a:buFont typeface="Inter"/>
              <a:buNone/>
            </a:pPr>
            <a:r>
              <a:rPr i="0" lang="en-US" sz="1316" u="none" cap="none" strike="noStrike">
                <a:solidFill>
                  <a:srgbClr val="002060"/>
                </a:solidFill>
              </a:rPr>
              <a:t>Effective vendor management requires systematic assessment and tiering based on criticality and impact. This approach enables organizations to focus resources on the most important relationships.</a:t>
            </a:r>
            <a:endParaRPr i="0" sz="1316" u="none" cap="none" strike="noStrike"/>
          </a:p>
        </p:txBody>
      </p:sp>
      <p:sp>
        <p:nvSpPr>
          <p:cNvPr id="741" name="Google Shape;741;g38e0bf7cbdf_0_855"/>
          <p:cNvSpPr/>
          <p:nvPr/>
        </p:nvSpPr>
        <p:spPr>
          <a:xfrm>
            <a:off x="361776" y="2671728"/>
            <a:ext cx="170400" cy="2130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7"/>
              <a:buFont typeface="Nunito Sans"/>
              <a:buNone/>
            </a:pPr>
            <a:r>
              <a:rPr i="0" lang="en-US" sz="1316" u="none" cap="none" strike="noStrike">
                <a:solidFill>
                  <a:srgbClr val="002060"/>
                </a:solidFill>
              </a:rPr>
              <a:t>1</a:t>
            </a:r>
            <a:endParaRPr i="0" sz="1316" u="none" cap="none" strike="noStrike"/>
          </a:p>
        </p:txBody>
      </p:sp>
      <p:sp>
        <p:nvSpPr>
          <p:cNvPr id="742" name="Google Shape;742;g38e0bf7cbdf_0_855"/>
          <p:cNvSpPr/>
          <p:nvPr/>
        </p:nvSpPr>
        <p:spPr>
          <a:xfrm>
            <a:off x="361776" y="2942095"/>
            <a:ext cx="3202200" cy="19500"/>
          </a:xfrm>
          <a:prstGeom prst="rect">
            <a:avLst/>
          </a:prstGeom>
          <a:solidFill>
            <a:srgbClr val="B42827"/>
          </a:solidFill>
          <a:ln>
            <a:noFill/>
          </a:ln>
        </p:spPr>
        <p:txBody>
          <a:bodyPr anchorCtr="0" anchor="ctr" bIns="77675" lIns="77675" spcFirstLastPara="1" rIns="77675" wrap="square" tIns="77675">
            <a:noAutofit/>
          </a:bodyPr>
          <a:lstStyle/>
          <a:p>
            <a:pPr indent="0" lvl="0" marL="0" rtl="0" algn="l">
              <a:spcBef>
                <a:spcPts val="0"/>
              </a:spcBef>
              <a:spcAft>
                <a:spcPts val="0"/>
              </a:spcAft>
              <a:buNone/>
            </a:pPr>
            <a:r>
              <a:t/>
            </a:r>
            <a:endParaRPr/>
          </a:p>
        </p:txBody>
      </p:sp>
      <p:sp>
        <p:nvSpPr>
          <p:cNvPr id="743" name="Google Shape;743;g38e0bf7cbdf_0_855"/>
          <p:cNvSpPr/>
          <p:nvPr/>
        </p:nvSpPr>
        <p:spPr>
          <a:xfrm>
            <a:off x="361776" y="3066102"/>
            <a:ext cx="3202200" cy="5328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657"/>
              <a:buFont typeface="Nunito Sans"/>
              <a:buNone/>
            </a:pPr>
            <a:r>
              <a:rPr i="0" lang="en-US" sz="1656" u="none" cap="none" strike="noStrike">
                <a:solidFill>
                  <a:srgbClr val="002060"/>
                </a:solidFill>
              </a:rPr>
              <a:t>Tier 1: Direct Operational Dependency</a:t>
            </a:r>
            <a:endParaRPr i="0" sz="1656" u="none" cap="none" strike="noStrike"/>
          </a:p>
        </p:txBody>
      </p:sp>
      <p:sp>
        <p:nvSpPr>
          <p:cNvPr id="744" name="Google Shape;744;g38e0bf7cbdf_0_855"/>
          <p:cNvSpPr/>
          <p:nvPr/>
        </p:nvSpPr>
        <p:spPr>
          <a:xfrm>
            <a:off x="361776" y="3769178"/>
            <a:ext cx="3202200" cy="818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7"/>
              <a:buFont typeface="Inter"/>
              <a:buNone/>
            </a:pPr>
            <a:r>
              <a:rPr i="0" lang="en-US" sz="1316" u="none" cap="none" strike="noStrike">
                <a:solidFill>
                  <a:srgbClr val="002060"/>
                </a:solidFill>
              </a:rPr>
              <a:t>Vendors whose failure would immediately impact critical business functions</a:t>
            </a:r>
            <a:endParaRPr i="0" sz="1316" u="none" cap="none" strike="noStrike"/>
          </a:p>
        </p:txBody>
      </p:sp>
      <p:sp>
        <p:nvSpPr>
          <p:cNvPr id="745" name="Google Shape;745;g38e0bf7cbdf_0_855"/>
          <p:cNvSpPr/>
          <p:nvPr/>
        </p:nvSpPr>
        <p:spPr>
          <a:xfrm>
            <a:off x="3734427" y="2671728"/>
            <a:ext cx="170400" cy="2130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7"/>
              <a:buFont typeface="Nunito Sans"/>
              <a:buNone/>
            </a:pPr>
            <a:r>
              <a:rPr i="0" lang="en-US" sz="1316" u="none" cap="none" strike="noStrike">
                <a:solidFill>
                  <a:srgbClr val="002060"/>
                </a:solidFill>
              </a:rPr>
              <a:t>2</a:t>
            </a:r>
            <a:endParaRPr i="0" sz="1316" u="none" cap="none" strike="noStrike"/>
          </a:p>
        </p:txBody>
      </p:sp>
      <p:sp>
        <p:nvSpPr>
          <p:cNvPr id="746" name="Google Shape;746;g38e0bf7cbdf_0_855"/>
          <p:cNvSpPr/>
          <p:nvPr/>
        </p:nvSpPr>
        <p:spPr>
          <a:xfrm>
            <a:off x="3734427" y="2942095"/>
            <a:ext cx="3202200" cy="19500"/>
          </a:xfrm>
          <a:prstGeom prst="rect">
            <a:avLst/>
          </a:prstGeom>
          <a:solidFill>
            <a:srgbClr val="B42827"/>
          </a:solidFill>
          <a:ln>
            <a:noFill/>
          </a:ln>
        </p:spPr>
        <p:txBody>
          <a:bodyPr anchorCtr="0" anchor="ctr" bIns="77675" lIns="77675" spcFirstLastPara="1" rIns="77675" wrap="square" tIns="77675">
            <a:noAutofit/>
          </a:bodyPr>
          <a:lstStyle/>
          <a:p>
            <a:pPr indent="0" lvl="0" marL="0" rtl="0" algn="l">
              <a:spcBef>
                <a:spcPts val="0"/>
              </a:spcBef>
              <a:spcAft>
                <a:spcPts val="0"/>
              </a:spcAft>
              <a:buNone/>
            </a:pPr>
            <a:r>
              <a:t/>
            </a:r>
            <a:endParaRPr/>
          </a:p>
        </p:txBody>
      </p:sp>
      <p:sp>
        <p:nvSpPr>
          <p:cNvPr id="747" name="Google Shape;747;g38e0bf7cbdf_0_855"/>
          <p:cNvSpPr/>
          <p:nvPr/>
        </p:nvSpPr>
        <p:spPr>
          <a:xfrm>
            <a:off x="3734427" y="3066102"/>
            <a:ext cx="3202200" cy="5328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657"/>
              <a:buFont typeface="Nunito Sans"/>
              <a:buNone/>
            </a:pPr>
            <a:r>
              <a:rPr i="0" lang="en-US" sz="1656" u="none" cap="none" strike="noStrike">
                <a:solidFill>
                  <a:srgbClr val="002060"/>
                </a:solidFill>
              </a:rPr>
              <a:t>Tier 2: Indirect or Support Function</a:t>
            </a:r>
            <a:endParaRPr i="0" sz="1656" u="none" cap="none" strike="noStrike"/>
          </a:p>
        </p:txBody>
      </p:sp>
      <p:sp>
        <p:nvSpPr>
          <p:cNvPr id="748" name="Google Shape;748;g38e0bf7cbdf_0_855"/>
          <p:cNvSpPr/>
          <p:nvPr/>
        </p:nvSpPr>
        <p:spPr>
          <a:xfrm>
            <a:off x="3734427" y="3769178"/>
            <a:ext cx="3202200" cy="545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7"/>
              <a:buFont typeface="Inter"/>
              <a:buNone/>
            </a:pPr>
            <a:r>
              <a:rPr i="0" lang="en-US" sz="1316" u="none" cap="none" strike="noStrike">
                <a:solidFill>
                  <a:srgbClr val="002060"/>
                </a:solidFill>
              </a:rPr>
              <a:t>Vendors supporting important but not immediately critical operations</a:t>
            </a:r>
            <a:endParaRPr i="0" sz="1316" u="none" cap="none" strike="noStrike"/>
          </a:p>
        </p:txBody>
      </p:sp>
      <p:sp>
        <p:nvSpPr>
          <p:cNvPr id="749" name="Google Shape;749;g38e0bf7cbdf_0_855"/>
          <p:cNvSpPr/>
          <p:nvPr/>
        </p:nvSpPr>
        <p:spPr>
          <a:xfrm>
            <a:off x="361776" y="4885845"/>
            <a:ext cx="170400" cy="2130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7"/>
              <a:buFont typeface="Nunito Sans"/>
              <a:buNone/>
            </a:pPr>
            <a:r>
              <a:rPr i="0" lang="en-US" sz="1316" u="none" cap="none" strike="noStrike">
                <a:solidFill>
                  <a:srgbClr val="002060"/>
                </a:solidFill>
              </a:rPr>
              <a:t>3</a:t>
            </a:r>
            <a:endParaRPr i="0" sz="1316" u="none" cap="none" strike="noStrike"/>
          </a:p>
        </p:txBody>
      </p:sp>
      <p:sp>
        <p:nvSpPr>
          <p:cNvPr id="750" name="Google Shape;750;g38e0bf7cbdf_0_855"/>
          <p:cNvSpPr/>
          <p:nvPr/>
        </p:nvSpPr>
        <p:spPr>
          <a:xfrm>
            <a:off x="361776" y="5156212"/>
            <a:ext cx="6574800" cy="19500"/>
          </a:xfrm>
          <a:prstGeom prst="rect">
            <a:avLst/>
          </a:prstGeom>
          <a:solidFill>
            <a:srgbClr val="B42827"/>
          </a:solidFill>
          <a:ln>
            <a:noFill/>
          </a:ln>
        </p:spPr>
        <p:txBody>
          <a:bodyPr anchorCtr="0" anchor="ctr" bIns="77675" lIns="77675" spcFirstLastPara="1" rIns="77675" wrap="square" tIns="77675">
            <a:noAutofit/>
          </a:bodyPr>
          <a:lstStyle/>
          <a:p>
            <a:pPr indent="0" lvl="0" marL="0" rtl="0" algn="l">
              <a:spcBef>
                <a:spcPts val="0"/>
              </a:spcBef>
              <a:spcAft>
                <a:spcPts val="0"/>
              </a:spcAft>
              <a:buNone/>
            </a:pPr>
            <a:r>
              <a:t/>
            </a:r>
            <a:endParaRPr/>
          </a:p>
        </p:txBody>
      </p:sp>
      <p:sp>
        <p:nvSpPr>
          <p:cNvPr id="751" name="Google Shape;751;g38e0bf7cbdf_0_855"/>
          <p:cNvSpPr/>
          <p:nvPr/>
        </p:nvSpPr>
        <p:spPr>
          <a:xfrm>
            <a:off x="361776" y="5280219"/>
            <a:ext cx="2948700" cy="2664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657"/>
              <a:buFont typeface="Nunito Sans"/>
              <a:buNone/>
            </a:pPr>
            <a:r>
              <a:rPr i="0" lang="en-US" sz="1656" u="none" cap="none" strike="noStrike">
                <a:solidFill>
                  <a:srgbClr val="002060"/>
                </a:solidFill>
              </a:rPr>
              <a:t>Tier 3: Low Operational Impact</a:t>
            </a:r>
            <a:endParaRPr i="0" sz="1656" u="none" cap="none" strike="noStrike"/>
          </a:p>
        </p:txBody>
      </p:sp>
      <p:sp>
        <p:nvSpPr>
          <p:cNvPr id="752" name="Google Shape;752;g38e0bf7cbdf_0_855"/>
          <p:cNvSpPr/>
          <p:nvPr/>
        </p:nvSpPr>
        <p:spPr>
          <a:xfrm>
            <a:off x="361776" y="5716974"/>
            <a:ext cx="6574800" cy="2727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17"/>
              <a:buFont typeface="Inter"/>
              <a:buNone/>
            </a:pPr>
            <a:r>
              <a:rPr i="0" lang="en-US" sz="1316" u="none" cap="none" strike="noStrike">
                <a:solidFill>
                  <a:srgbClr val="002060"/>
                </a:solidFill>
              </a:rPr>
              <a:t>Vendors with minimal impact on business operations if disrupted</a:t>
            </a:r>
            <a:endParaRPr i="0" sz="1316" u="none" cap="none" strike="noStrike"/>
          </a:p>
        </p:txBody>
      </p:sp>
      <p:pic>
        <p:nvPicPr>
          <p:cNvPr descr="preencoded.png" id="753" name="Google Shape;753;g38e0bf7cbdf_0_855"/>
          <p:cNvPicPr preferRelativeResize="0"/>
          <p:nvPr/>
        </p:nvPicPr>
        <p:blipFill rotWithShape="1">
          <a:blip r:embed="rId3">
            <a:alphaModFix/>
          </a:blip>
          <a:srcRect b="0" l="0" r="0" t="0"/>
          <a:stretch/>
        </p:blipFill>
        <p:spPr>
          <a:xfrm>
            <a:off x="7359036" y="1159979"/>
            <a:ext cx="4244540" cy="42445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38e0bf7cbdf_0_87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60" name="Google Shape;760;g38e0bf7cbdf_0_87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61" name="Google Shape;761;g38e0bf7cbdf_0_876"/>
          <p:cNvPicPr preferRelativeResize="0"/>
          <p:nvPr/>
        </p:nvPicPr>
        <p:blipFill rotWithShape="1">
          <a:blip r:embed="rId3">
            <a:alphaModFix/>
          </a:blip>
          <a:srcRect b="0" l="0" r="0" t="0"/>
          <a:stretch/>
        </p:blipFill>
        <p:spPr>
          <a:xfrm>
            <a:off x="461550" y="1002124"/>
            <a:ext cx="4572001" cy="4572001"/>
          </a:xfrm>
          <a:prstGeom prst="rect">
            <a:avLst/>
          </a:prstGeom>
          <a:noFill/>
          <a:ln>
            <a:noFill/>
          </a:ln>
        </p:spPr>
      </p:pic>
      <p:sp>
        <p:nvSpPr>
          <p:cNvPr id="762" name="Google Shape;762;g38e0bf7cbdf_0_876"/>
          <p:cNvSpPr/>
          <p:nvPr/>
        </p:nvSpPr>
        <p:spPr>
          <a:xfrm>
            <a:off x="5447200" y="466175"/>
            <a:ext cx="6378900" cy="1201500"/>
          </a:xfrm>
          <a:prstGeom prst="rect">
            <a:avLst/>
          </a:prstGeom>
          <a:noFill/>
          <a:ln>
            <a:noFill/>
          </a:ln>
        </p:spPr>
        <p:txBody>
          <a:bodyPr anchorCtr="0" anchor="t" bIns="0" lIns="0" spcFirstLastPara="1" rIns="0" wrap="square" tIns="0">
            <a:noAutofit/>
          </a:bodyPr>
          <a:lstStyle/>
          <a:p>
            <a:pPr indent="0" lvl="0" marL="0" marR="0" rtl="0" algn="l">
              <a:lnSpc>
                <a:spcPct val="124096"/>
              </a:lnSpc>
              <a:spcBef>
                <a:spcPts val="0"/>
              </a:spcBef>
              <a:spcAft>
                <a:spcPts val="0"/>
              </a:spcAft>
              <a:buClr>
                <a:srgbClr val="D1282E"/>
              </a:buClr>
              <a:buSzPts val="3780"/>
              <a:buFont typeface="Nunito Sans"/>
              <a:buNone/>
            </a:pPr>
            <a:r>
              <a:rPr i="0" lang="en-US" sz="3780" u="none" cap="none" strike="noStrike">
                <a:solidFill>
                  <a:srgbClr val="D1282E"/>
                </a:solidFill>
              </a:rPr>
              <a:t>Evaluating Vendor Resilience Capabilities</a:t>
            </a:r>
            <a:endParaRPr i="0" sz="3780" u="none" cap="none" strike="noStrike"/>
          </a:p>
        </p:txBody>
      </p:sp>
      <p:sp>
        <p:nvSpPr>
          <p:cNvPr id="763" name="Google Shape;763;g38e0bf7cbdf_0_876"/>
          <p:cNvSpPr/>
          <p:nvPr/>
        </p:nvSpPr>
        <p:spPr>
          <a:xfrm>
            <a:off x="5447200" y="1859593"/>
            <a:ext cx="6378900" cy="922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503"/>
              <a:buFont typeface="Inter"/>
              <a:buNone/>
            </a:pPr>
            <a:r>
              <a:rPr i="0" lang="en-US" sz="1502" u="none" cap="none" strike="noStrike">
                <a:solidFill>
                  <a:srgbClr val="002060"/>
                </a:solidFill>
              </a:rPr>
              <a:t>Organizations must thoroughly assess vendor resilience capabilities before establishing critical dependencies. This evaluation process ensures partners can maintain operations during disruptions.</a:t>
            </a:r>
            <a:endParaRPr i="0" sz="1502" u="none" cap="none" strike="noStrike"/>
          </a:p>
        </p:txBody>
      </p:sp>
      <p:sp>
        <p:nvSpPr>
          <p:cNvPr id="764" name="Google Shape;764;g38e0bf7cbdf_0_876"/>
          <p:cNvSpPr/>
          <p:nvPr/>
        </p:nvSpPr>
        <p:spPr>
          <a:xfrm>
            <a:off x="5447200" y="2998144"/>
            <a:ext cx="6378900" cy="2097600"/>
          </a:xfrm>
          <a:prstGeom prst="roundRect">
            <a:avLst>
              <a:gd fmla="val 3848" name="adj"/>
            </a:avLst>
          </a:prstGeom>
          <a:noFill/>
          <a:ln cap="flat" cmpd="sng" w="8675">
            <a:solidFill>
              <a:srgbClr val="000000">
                <a:alpha val="7840"/>
              </a:srgbClr>
            </a:solidFill>
            <a:prstDash val="solid"/>
            <a:round/>
            <a:headEnd len="sm" w="sm" type="none"/>
            <a:tailEnd len="sm" w="sm" type="none"/>
          </a:ln>
        </p:spPr>
        <p:txBody>
          <a:bodyPr anchorCtr="0" anchor="ctr" bIns="83275" lIns="83275" spcFirstLastPara="1" rIns="83275" wrap="square" tIns="83275">
            <a:noAutofit/>
          </a:bodyPr>
          <a:lstStyle/>
          <a:p>
            <a:pPr indent="0" lvl="0" marL="0" rtl="0" algn="l">
              <a:spcBef>
                <a:spcPts val="0"/>
              </a:spcBef>
              <a:spcAft>
                <a:spcPts val="0"/>
              </a:spcAft>
              <a:buNone/>
            </a:pPr>
            <a:r>
              <a:t/>
            </a:r>
            <a:endParaRPr/>
          </a:p>
        </p:txBody>
      </p:sp>
      <p:sp>
        <p:nvSpPr>
          <p:cNvPr id="765" name="Google Shape;765;g38e0bf7cbdf_0_876"/>
          <p:cNvSpPr/>
          <p:nvPr/>
        </p:nvSpPr>
        <p:spPr>
          <a:xfrm>
            <a:off x="5454141" y="3005085"/>
            <a:ext cx="6364800" cy="552000"/>
          </a:xfrm>
          <a:prstGeom prst="rect">
            <a:avLst/>
          </a:prstGeom>
          <a:solidFill>
            <a:srgbClr val="FFFFFF">
              <a:alpha val="3920"/>
            </a:srgbClr>
          </a:solidFill>
          <a:ln>
            <a:noFill/>
          </a:ln>
        </p:spPr>
        <p:txBody>
          <a:bodyPr anchorCtr="0" anchor="ctr" bIns="83275" lIns="83275" spcFirstLastPara="1" rIns="83275" wrap="square" tIns="83275">
            <a:noAutofit/>
          </a:bodyPr>
          <a:lstStyle/>
          <a:p>
            <a:pPr indent="0" lvl="0" marL="0" rtl="0" algn="l">
              <a:spcBef>
                <a:spcPts val="0"/>
              </a:spcBef>
              <a:spcAft>
                <a:spcPts val="0"/>
              </a:spcAft>
              <a:buNone/>
            </a:pPr>
            <a:r>
              <a:t/>
            </a:r>
            <a:endParaRPr/>
          </a:p>
        </p:txBody>
      </p:sp>
      <p:sp>
        <p:nvSpPr>
          <p:cNvPr id="766" name="Google Shape;766;g38e0bf7cbdf_0_876"/>
          <p:cNvSpPr/>
          <p:nvPr/>
        </p:nvSpPr>
        <p:spPr>
          <a:xfrm>
            <a:off x="5646322" y="3127313"/>
            <a:ext cx="2794800" cy="307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503"/>
              <a:buFont typeface="Inter"/>
              <a:buNone/>
            </a:pPr>
            <a:r>
              <a:rPr b="1" i="0" lang="en-US" sz="1502" u="none" cap="none" strike="noStrike">
                <a:solidFill>
                  <a:srgbClr val="002060"/>
                </a:solidFill>
              </a:rPr>
              <a:t>Assessment Areas</a:t>
            </a:r>
            <a:endParaRPr i="0" sz="1502" u="none" cap="none" strike="noStrike"/>
          </a:p>
        </p:txBody>
      </p:sp>
      <p:sp>
        <p:nvSpPr>
          <p:cNvPr id="767" name="Google Shape;767;g38e0bf7cbdf_0_876"/>
          <p:cNvSpPr/>
          <p:nvPr/>
        </p:nvSpPr>
        <p:spPr>
          <a:xfrm>
            <a:off x="8832278" y="3127313"/>
            <a:ext cx="2794800" cy="307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503"/>
              <a:buFont typeface="Inter"/>
              <a:buNone/>
            </a:pPr>
            <a:r>
              <a:rPr b="1" i="0" lang="en-US" sz="1502" u="none" cap="none" strike="noStrike">
                <a:solidFill>
                  <a:srgbClr val="002060"/>
                </a:solidFill>
              </a:rPr>
              <a:t>Key Requirements</a:t>
            </a:r>
            <a:endParaRPr i="0" sz="1502" u="none" cap="none" strike="noStrike"/>
          </a:p>
        </p:txBody>
      </p:sp>
      <p:sp>
        <p:nvSpPr>
          <p:cNvPr id="768" name="Google Shape;768;g38e0bf7cbdf_0_876"/>
          <p:cNvSpPr/>
          <p:nvPr/>
        </p:nvSpPr>
        <p:spPr>
          <a:xfrm>
            <a:off x="5454141" y="3557008"/>
            <a:ext cx="6364800" cy="1531800"/>
          </a:xfrm>
          <a:prstGeom prst="rect">
            <a:avLst/>
          </a:prstGeom>
          <a:solidFill>
            <a:srgbClr val="000000">
              <a:alpha val="3920"/>
            </a:srgbClr>
          </a:solidFill>
          <a:ln>
            <a:noFill/>
          </a:ln>
        </p:spPr>
        <p:txBody>
          <a:bodyPr anchorCtr="0" anchor="ctr" bIns="83275" lIns="83275" spcFirstLastPara="1" rIns="83275" wrap="square" tIns="83275">
            <a:noAutofit/>
          </a:bodyPr>
          <a:lstStyle/>
          <a:p>
            <a:pPr indent="0" lvl="0" marL="0" rtl="0" algn="l">
              <a:spcBef>
                <a:spcPts val="0"/>
              </a:spcBef>
              <a:spcAft>
                <a:spcPts val="0"/>
              </a:spcAft>
              <a:buNone/>
            </a:pPr>
            <a:r>
              <a:t/>
            </a:r>
            <a:endParaRPr/>
          </a:p>
        </p:txBody>
      </p:sp>
      <p:sp>
        <p:nvSpPr>
          <p:cNvPr id="769" name="Google Shape;769;g38e0bf7cbdf_0_876"/>
          <p:cNvSpPr/>
          <p:nvPr/>
        </p:nvSpPr>
        <p:spPr>
          <a:xfrm>
            <a:off x="5646322" y="3679236"/>
            <a:ext cx="2794800" cy="307500"/>
          </a:xfrm>
          <a:prstGeom prst="rect">
            <a:avLst/>
          </a:prstGeom>
          <a:noFill/>
          <a:ln>
            <a:noFill/>
          </a:ln>
        </p:spPr>
        <p:txBody>
          <a:bodyPr anchorCtr="0" anchor="t" bIns="0" lIns="0" spcFirstLastPara="1" rIns="0" wrap="square" tIns="0">
            <a:noAutofit/>
          </a:bodyPr>
          <a:lstStyle/>
          <a:p>
            <a:pPr indent="-312349" lvl="0" marL="312348" marR="0" rtl="0" algn="l">
              <a:lnSpc>
                <a:spcPct val="160606"/>
              </a:lnSpc>
              <a:spcBef>
                <a:spcPts val="0"/>
              </a:spcBef>
              <a:spcAft>
                <a:spcPts val="0"/>
              </a:spcAft>
              <a:buClr>
                <a:srgbClr val="002060"/>
              </a:buClr>
              <a:buSzPts val="1503"/>
              <a:buChar char="•"/>
            </a:pPr>
            <a:r>
              <a:rPr i="0" lang="en-US" sz="1502" u="none" cap="none" strike="noStrike">
                <a:solidFill>
                  <a:srgbClr val="002060"/>
                </a:solidFill>
              </a:rPr>
              <a:t>BCP/DRP maturity</a:t>
            </a:r>
            <a:endParaRPr i="0" sz="1502" u="none" cap="none" strike="noStrike"/>
          </a:p>
        </p:txBody>
      </p:sp>
      <p:sp>
        <p:nvSpPr>
          <p:cNvPr id="770" name="Google Shape;770;g38e0bf7cbdf_0_876"/>
          <p:cNvSpPr/>
          <p:nvPr/>
        </p:nvSpPr>
        <p:spPr>
          <a:xfrm>
            <a:off x="5646322" y="4044292"/>
            <a:ext cx="2794800" cy="307500"/>
          </a:xfrm>
          <a:prstGeom prst="rect">
            <a:avLst/>
          </a:prstGeom>
          <a:noFill/>
          <a:ln>
            <a:noFill/>
          </a:ln>
        </p:spPr>
        <p:txBody>
          <a:bodyPr anchorCtr="0" anchor="t" bIns="0" lIns="0" spcFirstLastPara="1" rIns="0" wrap="square" tIns="0">
            <a:noAutofit/>
          </a:bodyPr>
          <a:lstStyle/>
          <a:p>
            <a:pPr indent="-312349" lvl="0" marL="312348" marR="0" rtl="0" algn="l">
              <a:lnSpc>
                <a:spcPct val="160606"/>
              </a:lnSpc>
              <a:spcBef>
                <a:spcPts val="0"/>
              </a:spcBef>
              <a:spcAft>
                <a:spcPts val="0"/>
              </a:spcAft>
              <a:buClr>
                <a:srgbClr val="002060"/>
              </a:buClr>
              <a:buSzPts val="1503"/>
              <a:buChar char="•"/>
            </a:pPr>
            <a:r>
              <a:rPr i="0" lang="en-US" sz="1502" u="none" cap="none" strike="noStrike">
                <a:solidFill>
                  <a:srgbClr val="002060"/>
                </a:solidFill>
              </a:rPr>
              <a:t>Redundancy capabilities</a:t>
            </a:r>
            <a:endParaRPr i="0" sz="1502" u="none" cap="none" strike="noStrike"/>
          </a:p>
        </p:txBody>
      </p:sp>
      <p:sp>
        <p:nvSpPr>
          <p:cNvPr id="771" name="Google Shape;771;g38e0bf7cbdf_0_876"/>
          <p:cNvSpPr/>
          <p:nvPr/>
        </p:nvSpPr>
        <p:spPr>
          <a:xfrm>
            <a:off x="5646322" y="4409349"/>
            <a:ext cx="2794800" cy="307500"/>
          </a:xfrm>
          <a:prstGeom prst="rect">
            <a:avLst/>
          </a:prstGeom>
          <a:noFill/>
          <a:ln>
            <a:noFill/>
          </a:ln>
        </p:spPr>
        <p:txBody>
          <a:bodyPr anchorCtr="0" anchor="t" bIns="0" lIns="0" spcFirstLastPara="1" rIns="0" wrap="square" tIns="0">
            <a:noAutofit/>
          </a:bodyPr>
          <a:lstStyle/>
          <a:p>
            <a:pPr indent="-312349" lvl="0" marL="312348" marR="0" rtl="0" algn="l">
              <a:lnSpc>
                <a:spcPct val="160606"/>
              </a:lnSpc>
              <a:spcBef>
                <a:spcPts val="0"/>
              </a:spcBef>
              <a:spcAft>
                <a:spcPts val="0"/>
              </a:spcAft>
              <a:buClr>
                <a:srgbClr val="002060"/>
              </a:buClr>
              <a:buSzPts val="1503"/>
              <a:buChar char="•"/>
            </a:pPr>
            <a:r>
              <a:rPr i="0" lang="en-US" sz="1502" u="none" cap="none" strike="noStrike">
                <a:solidFill>
                  <a:srgbClr val="002060"/>
                </a:solidFill>
              </a:rPr>
              <a:t>Testing frequency</a:t>
            </a:r>
            <a:endParaRPr i="0" sz="1502" u="none" cap="none" strike="noStrike"/>
          </a:p>
        </p:txBody>
      </p:sp>
      <p:sp>
        <p:nvSpPr>
          <p:cNvPr id="772" name="Google Shape;772;g38e0bf7cbdf_0_876"/>
          <p:cNvSpPr/>
          <p:nvPr/>
        </p:nvSpPr>
        <p:spPr>
          <a:xfrm>
            <a:off x="8832278" y="3679236"/>
            <a:ext cx="2794800" cy="307500"/>
          </a:xfrm>
          <a:prstGeom prst="rect">
            <a:avLst/>
          </a:prstGeom>
          <a:noFill/>
          <a:ln>
            <a:noFill/>
          </a:ln>
        </p:spPr>
        <p:txBody>
          <a:bodyPr anchorCtr="0" anchor="t" bIns="0" lIns="0" spcFirstLastPara="1" rIns="0" wrap="square" tIns="0">
            <a:noAutofit/>
          </a:bodyPr>
          <a:lstStyle/>
          <a:p>
            <a:pPr indent="-312349" lvl="0" marL="312348" marR="0" rtl="0" algn="l">
              <a:lnSpc>
                <a:spcPct val="160606"/>
              </a:lnSpc>
              <a:spcBef>
                <a:spcPts val="0"/>
              </a:spcBef>
              <a:spcAft>
                <a:spcPts val="0"/>
              </a:spcAft>
              <a:buClr>
                <a:srgbClr val="002060"/>
              </a:buClr>
              <a:buSzPts val="1503"/>
              <a:buChar char="•"/>
            </a:pPr>
            <a:r>
              <a:rPr i="0" lang="en-US" sz="1502" u="none" cap="none" strike="noStrike">
                <a:solidFill>
                  <a:srgbClr val="002060"/>
                </a:solidFill>
              </a:rPr>
              <a:t>Documented procedures</a:t>
            </a:r>
            <a:endParaRPr i="0" sz="1502" u="none" cap="none" strike="noStrike"/>
          </a:p>
        </p:txBody>
      </p:sp>
      <p:sp>
        <p:nvSpPr>
          <p:cNvPr id="773" name="Google Shape;773;g38e0bf7cbdf_0_876"/>
          <p:cNvSpPr/>
          <p:nvPr/>
        </p:nvSpPr>
        <p:spPr>
          <a:xfrm>
            <a:off x="8832278" y="4044292"/>
            <a:ext cx="2794800" cy="307500"/>
          </a:xfrm>
          <a:prstGeom prst="rect">
            <a:avLst/>
          </a:prstGeom>
          <a:noFill/>
          <a:ln>
            <a:noFill/>
          </a:ln>
        </p:spPr>
        <p:txBody>
          <a:bodyPr anchorCtr="0" anchor="t" bIns="0" lIns="0" spcFirstLastPara="1" rIns="0" wrap="square" tIns="0">
            <a:noAutofit/>
          </a:bodyPr>
          <a:lstStyle/>
          <a:p>
            <a:pPr indent="-312349" lvl="0" marL="312348" marR="0" rtl="0" algn="l">
              <a:lnSpc>
                <a:spcPct val="160606"/>
              </a:lnSpc>
              <a:spcBef>
                <a:spcPts val="0"/>
              </a:spcBef>
              <a:spcAft>
                <a:spcPts val="0"/>
              </a:spcAft>
              <a:buClr>
                <a:srgbClr val="002060"/>
              </a:buClr>
              <a:buSzPts val="1503"/>
              <a:buChar char="•"/>
            </a:pPr>
            <a:r>
              <a:rPr i="0" lang="en-US" sz="1502" u="none" cap="none" strike="noStrike">
                <a:solidFill>
                  <a:srgbClr val="002060"/>
                </a:solidFill>
              </a:rPr>
              <a:t>Regular exercise proof</a:t>
            </a:r>
            <a:endParaRPr i="0" sz="1502" u="none" cap="none" strike="noStrike"/>
          </a:p>
        </p:txBody>
      </p:sp>
      <p:sp>
        <p:nvSpPr>
          <p:cNvPr id="774" name="Google Shape;774;g38e0bf7cbdf_0_876"/>
          <p:cNvSpPr/>
          <p:nvPr/>
        </p:nvSpPr>
        <p:spPr>
          <a:xfrm>
            <a:off x="8832278" y="4409349"/>
            <a:ext cx="2794800" cy="614700"/>
          </a:xfrm>
          <a:prstGeom prst="rect">
            <a:avLst/>
          </a:prstGeom>
          <a:noFill/>
          <a:ln>
            <a:noFill/>
          </a:ln>
        </p:spPr>
        <p:txBody>
          <a:bodyPr anchorCtr="0" anchor="t" bIns="0" lIns="0" spcFirstLastPara="1" rIns="0" wrap="square" tIns="0">
            <a:noAutofit/>
          </a:bodyPr>
          <a:lstStyle/>
          <a:p>
            <a:pPr indent="-312349" lvl="0" marL="312348" marR="0" rtl="0" algn="l">
              <a:lnSpc>
                <a:spcPct val="160606"/>
              </a:lnSpc>
              <a:spcBef>
                <a:spcPts val="0"/>
              </a:spcBef>
              <a:spcAft>
                <a:spcPts val="0"/>
              </a:spcAft>
              <a:buClr>
                <a:srgbClr val="002060"/>
              </a:buClr>
              <a:buSzPts val="1503"/>
              <a:buChar char="•"/>
            </a:pPr>
            <a:r>
              <a:rPr i="0" lang="en-US" sz="1502" u="none" cap="none" strike="noStrike">
                <a:solidFill>
                  <a:srgbClr val="002060"/>
                </a:solidFill>
              </a:rPr>
              <a:t>Recovery time commitments</a:t>
            </a:r>
            <a:endParaRPr i="0" sz="1502" u="none" cap="none" strike="noStrike"/>
          </a:p>
        </p:txBody>
      </p:sp>
      <p:sp>
        <p:nvSpPr>
          <p:cNvPr id="775" name="Google Shape;775;g38e0bf7cbdf_0_876"/>
          <p:cNvSpPr/>
          <p:nvPr/>
        </p:nvSpPr>
        <p:spPr>
          <a:xfrm>
            <a:off x="5447200" y="5311904"/>
            <a:ext cx="6378900" cy="614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503"/>
              <a:buFont typeface="Inter"/>
              <a:buNone/>
            </a:pPr>
            <a:r>
              <a:rPr i="0" lang="en-US" sz="1502" u="none" cap="none" strike="noStrike">
                <a:solidFill>
                  <a:srgbClr val="002060"/>
                </a:solidFill>
              </a:rPr>
              <a:t>Regular capability reviews ensure vendors maintain resilience standards throughout the relationship.</a:t>
            </a:r>
            <a:endParaRPr i="0" sz="1502" u="none" cap="none" strike="noStrike"/>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38e0bf7cbdf_0_89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82" name="Google Shape;782;g38e0bf7cbdf_0_89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83" name="Google Shape;783;g38e0bf7cbdf_0_897"/>
          <p:cNvSpPr/>
          <p:nvPr/>
        </p:nvSpPr>
        <p:spPr>
          <a:xfrm>
            <a:off x="363573" y="286250"/>
            <a:ext cx="6918900" cy="11148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1282E"/>
              </a:buClr>
              <a:buSzPts val="3484"/>
              <a:buFont typeface="Nunito Sans"/>
              <a:buNone/>
            </a:pPr>
            <a:r>
              <a:rPr i="0" lang="en-US" sz="3484" u="none" cap="none" strike="noStrike">
                <a:solidFill>
                  <a:srgbClr val="D1282E"/>
                </a:solidFill>
              </a:rPr>
              <a:t>Contractual Resilience Requirements</a:t>
            </a:r>
            <a:endParaRPr i="0" sz="3484" u="none" cap="none" strike="noStrike"/>
          </a:p>
        </p:txBody>
      </p:sp>
      <p:sp>
        <p:nvSpPr>
          <p:cNvPr id="784" name="Google Shape;784;g38e0bf7cbdf_0_897"/>
          <p:cNvSpPr/>
          <p:nvPr/>
        </p:nvSpPr>
        <p:spPr>
          <a:xfrm>
            <a:off x="363573" y="1579576"/>
            <a:ext cx="6918900" cy="855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85"/>
              <a:buFont typeface="Inter"/>
              <a:buNone/>
            </a:pPr>
            <a:r>
              <a:rPr i="0" lang="en-US" sz="1384" u="none" cap="none" strike="noStrike">
                <a:solidFill>
                  <a:srgbClr val="002060"/>
                </a:solidFill>
              </a:rPr>
              <a:t>Vendor contracts must include specific resilience clauses that define expectations, requirements, and obligations. These contractual provisions ensure vendors understand and commit to continuity standards.</a:t>
            </a:r>
            <a:endParaRPr i="0" sz="1384" u="none" cap="none" strike="noStrike"/>
          </a:p>
        </p:txBody>
      </p:sp>
      <p:sp>
        <p:nvSpPr>
          <p:cNvPr id="785" name="Google Shape;785;g38e0bf7cbdf_0_897"/>
          <p:cNvSpPr/>
          <p:nvPr/>
        </p:nvSpPr>
        <p:spPr>
          <a:xfrm>
            <a:off x="363573" y="2636447"/>
            <a:ext cx="3370200" cy="1710900"/>
          </a:xfrm>
          <a:prstGeom prst="roundRect">
            <a:avLst>
              <a:gd fmla="val 5730" name="adj"/>
            </a:avLst>
          </a:prstGeom>
          <a:solidFill>
            <a:srgbClr val="FFFFFF"/>
          </a:solidFill>
          <a:ln cap="flat" cmpd="sng" w="20425">
            <a:solidFill>
              <a:srgbClr val="DCBBBB"/>
            </a:solidFill>
            <a:prstDash val="solid"/>
            <a:round/>
            <a:headEnd len="sm" w="sm" type="none"/>
            <a:tailEnd len="sm" w="sm" type="none"/>
          </a:ln>
        </p:spPr>
        <p:txBody>
          <a:bodyPr anchorCtr="0" anchor="ctr" bIns="81675" lIns="81675" spcFirstLastPara="1" rIns="81675" wrap="square" tIns="81675">
            <a:noAutofit/>
          </a:bodyPr>
          <a:lstStyle/>
          <a:p>
            <a:pPr indent="0" lvl="0" marL="0" rtl="0" algn="l">
              <a:spcBef>
                <a:spcPts val="0"/>
              </a:spcBef>
              <a:spcAft>
                <a:spcPts val="0"/>
              </a:spcAft>
              <a:buNone/>
            </a:pPr>
            <a:r>
              <a:t/>
            </a:r>
            <a:endParaRPr/>
          </a:p>
        </p:txBody>
      </p:sp>
      <p:sp>
        <p:nvSpPr>
          <p:cNvPr id="786" name="Google Shape;786;g38e0bf7cbdf_0_897"/>
          <p:cNvSpPr/>
          <p:nvPr/>
        </p:nvSpPr>
        <p:spPr>
          <a:xfrm>
            <a:off x="343151" y="2636447"/>
            <a:ext cx="81600" cy="1710900"/>
          </a:xfrm>
          <a:prstGeom prst="roundRect">
            <a:avLst>
              <a:gd fmla="val 91730" name="adj"/>
            </a:avLst>
          </a:prstGeom>
          <a:solidFill>
            <a:srgbClr val="B42827"/>
          </a:solidFill>
          <a:ln>
            <a:noFill/>
          </a:ln>
        </p:spPr>
        <p:txBody>
          <a:bodyPr anchorCtr="0" anchor="ctr" bIns="81675" lIns="81675" spcFirstLastPara="1" rIns="81675" wrap="square" tIns="81675">
            <a:noAutofit/>
          </a:bodyPr>
          <a:lstStyle/>
          <a:p>
            <a:pPr indent="0" lvl="0" marL="0" rtl="0" algn="l">
              <a:spcBef>
                <a:spcPts val="0"/>
              </a:spcBef>
              <a:spcAft>
                <a:spcPts val="0"/>
              </a:spcAft>
              <a:buNone/>
            </a:pPr>
            <a:r>
              <a:t/>
            </a:r>
            <a:endParaRPr/>
          </a:p>
        </p:txBody>
      </p:sp>
      <p:sp>
        <p:nvSpPr>
          <p:cNvPr id="787" name="Google Shape;787;g38e0bf7cbdf_0_897"/>
          <p:cNvSpPr/>
          <p:nvPr/>
        </p:nvSpPr>
        <p:spPr>
          <a:xfrm>
            <a:off x="623651" y="2870250"/>
            <a:ext cx="2956200" cy="243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742"/>
              <a:buFont typeface="Nunito Sans"/>
              <a:buNone/>
            </a:pPr>
            <a:r>
              <a:rPr i="0" lang="en-US" sz="1742" u="none" cap="none" strike="noStrike">
                <a:solidFill>
                  <a:srgbClr val="002060"/>
                </a:solidFill>
              </a:rPr>
              <a:t>Resilience Service Levels</a:t>
            </a:r>
            <a:endParaRPr i="0" sz="1742" u="none" cap="none" strike="noStrike"/>
          </a:p>
        </p:txBody>
      </p:sp>
      <p:sp>
        <p:nvSpPr>
          <p:cNvPr id="788" name="Google Shape;788;g38e0bf7cbdf_0_897"/>
          <p:cNvSpPr/>
          <p:nvPr/>
        </p:nvSpPr>
        <p:spPr>
          <a:xfrm>
            <a:off x="623643" y="3292418"/>
            <a:ext cx="2911500" cy="855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85"/>
              <a:buFont typeface="Inter"/>
              <a:buNone/>
            </a:pPr>
            <a:r>
              <a:rPr i="0" lang="en-US" sz="1384" u="none" cap="none" strike="noStrike">
                <a:solidFill>
                  <a:srgbClr val="002060"/>
                </a:solidFill>
              </a:rPr>
              <a:t>Include defined recovery targets (RTO/RPO) aligned with business requirements</a:t>
            </a:r>
            <a:endParaRPr i="0" sz="1384" u="none" cap="none" strike="noStrike"/>
          </a:p>
        </p:txBody>
      </p:sp>
      <p:sp>
        <p:nvSpPr>
          <p:cNvPr id="789" name="Google Shape;789;g38e0bf7cbdf_0_897"/>
          <p:cNvSpPr/>
          <p:nvPr/>
        </p:nvSpPr>
        <p:spPr>
          <a:xfrm>
            <a:off x="3912218" y="2636447"/>
            <a:ext cx="3370200" cy="1710900"/>
          </a:xfrm>
          <a:prstGeom prst="roundRect">
            <a:avLst>
              <a:gd fmla="val 5730" name="adj"/>
            </a:avLst>
          </a:prstGeom>
          <a:solidFill>
            <a:srgbClr val="FFFFFF"/>
          </a:solidFill>
          <a:ln cap="flat" cmpd="sng" w="20425">
            <a:solidFill>
              <a:srgbClr val="DCBBBB"/>
            </a:solidFill>
            <a:prstDash val="solid"/>
            <a:round/>
            <a:headEnd len="sm" w="sm" type="none"/>
            <a:tailEnd len="sm" w="sm" type="none"/>
          </a:ln>
        </p:spPr>
        <p:txBody>
          <a:bodyPr anchorCtr="0" anchor="ctr" bIns="81675" lIns="81675" spcFirstLastPara="1" rIns="81675" wrap="square" tIns="81675">
            <a:noAutofit/>
          </a:bodyPr>
          <a:lstStyle/>
          <a:p>
            <a:pPr indent="0" lvl="0" marL="0" rtl="0" algn="l">
              <a:spcBef>
                <a:spcPts val="0"/>
              </a:spcBef>
              <a:spcAft>
                <a:spcPts val="0"/>
              </a:spcAft>
              <a:buNone/>
            </a:pPr>
            <a:r>
              <a:t/>
            </a:r>
            <a:endParaRPr/>
          </a:p>
        </p:txBody>
      </p:sp>
      <p:sp>
        <p:nvSpPr>
          <p:cNvPr id="790" name="Google Shape;790;g38e0bf7cbdf_0_897"/>
          <p:cNvSpPr/>
          <p:nvPr/>
        </p:nvSpPr>
        <p:spPr>
          <a:xfrm>
            <a:off x="3891795" y="2636447"/>
            <a:ext cx="81600" cy="1710900"/>
          </a:xfrm>
          <a:prstGeom prst="roundRect">
            <a:avLst>
              <a:gd fmla="val 91730" name="adj"/>
            </a:avLst>
          </a:prstGeom>
          <a:solidFill>
            <a:srgbClr val="B42827"/>
          </a:solidFill>
          <a:ln>
            <a:noFill/>
          </a:ln>
        </p:spPr>
        <p:txBody>
          <a:bodyPr anchorCtr="0" anchor="ctr" bIns="81675" lIns="81675" spcFirstLastPara="1" rIns="81675" wrap="square" tIns="81675">
            <a:noAutofit/>
          </a:bodyPr>
          <a:lstStyle/>
          <a:p>
            <a:pPr indent="0" lvl="0" marL="0" rtl="0" algn="l">
              <a:spcBef>
                <a:spcPts val="0"/>
              </a:spcBef>
              <a:spcAft>
                <a:spcPts val="0"/>
              </a:spcAft>
              <a:buNone/>
            </a:pPr>
            <a:r>
              <a:t/>
            </a:r>
            <a:endParaRPr/>
          </a:p>
        </p:txBody>
      </p:sp>
      <p:sp>
        <p:nvSpPr>
          <p:cNvPr id="791" name="Google Shape;791;g38e0bf7cbdf_0_897"/>
          <p:cNvSpPr/>
          <p:nvPr/>
        </p:nvSpPr>
        <p:spPr>
          <a:xfrm>
            <a:off x="4172288" y="2835249"/>
            <a:ext cx="2729400" cy="2787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742"/>
              <a:buFont typeface="Nunito Sans"/>
              <a:buNone/>
            </a:pPr>
            <a:r>
              <a:rPr i="0" lang="en-US" sz="1742" u="none" cap="none" strike="noStrike">
                <a:solidFill>
                  <a:srgbClr val="002060"/>
                </a:solidFill>
              </a:rPr>
              <a:t>Audit Rights and Reporting</a:t>
            </a:r>
            <a:endParaRPr i="0" sz="1742" u="none" cap="none" strike="noStrike"/>
          </a:p>
        </p:txBody>
      </p:sp>
      <p:sp>
        <p:nvSpPr>
          <p:cNvPr id="792" name="Google Shape;792;g38e0bf7cbdf_0_897"/>
          <p:cNvSpPr/>
          <p:nvPr/>
        </p:nvSpPr>
        <p:spPr>
          <a:xfrm>
            <a:off x="4172288" y="3292418"/>
            <a:ext cx="2911500" cy="570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85"/>
              <a:buFont typeface="Inter"/>
              <a:buNone/>
            </a:pPr>
            <a:r>
              <a:rPr i="0" lang="en-US" sz="1384" u="none" cap="none" strike="noStrike">
                <a:solidFill>
                  <a:srgbClr val="002060"/>
                </a:solidFill>
              </a:rPr>
              <a:t>Add comprehensive audit and performance reporting obligations</a:t>
            </a:r>
            <a:endParaRPr i="0" sz="1384" u="none" cap="none" strike="noStrike"/>
          </a:p>
        </p:txBody>
      </p:sp>
      <p:sp>
        <p:nvSpPr>
          <p:cNvPr id="793" name="Google Shape;793;g38e0bf7cbdf_0_897"/>
          <p:cNvSpPr/>
          <p:nvPr/>
        </p:nvSpPr>
        <p:spPr>
          <a:xfrm>
            <a:off x="363573" y="4525752"/>
            <a:ext cx="3370200" cy="1710900"/>
          </a:xfrm>
          <a:prstGeom prst="roundRect">
            <a:avLst>
              <a:gd fmla="val 5730" name="adj"/>
            </a:avLst>
          </a:prstGeom>
          <a:solidFill>
            <a:srgbClr val="FFFFFF"/>
          </a:solidFill>
          <a:ln cap="flat" cmpd="sng" w="20425">
            <a:solidFill>
              <a:srgbClr val="DCBBBB"/>
            </a:solidFill>
            <a:prstDash val="solid"/>
            <a:round/>
            <a:headEnd len="sm" w="sm" type="none"/>
            <a:tailEnd len="sm" w="sm" type="none"/>
          </a:ln>
        </p:spPr>
        <p:txBody>
          <a:bodyPr anchorCtr="0" anchor="ctr" bIns="81675" lIns="81675" spcFirstLastPara="1" rIns="81675" wrap="square" tIns="81675">
            <a:noAutofit/>
          </a:bodyPr>
          <a:lstStyle/>
          <a:p>
            <a:pPr indent="0" lvl="0" marL="0" rtl="0" algn="l">
              <a:spcBef>
                <a:spcPts val="0"/>
              </a:spcBef>
              <a:spcAft>
                <a:spcPts val="0"/>
              </a:spcAft>
              <a:buNone/>
            </a:pPr>
            <a:r>
              <a:t/>
            </a:r>
            <a:endParaRPr/>
          </a:p>
        </p:txBody>
      </p:sp>
      <p:sp>
        <p:nvSpPr>
          <p:cNvPr id="794" name="Google Shape;794;g38e0bf7cbdf_0_897"/>
          <p:cNvSpPr/>
          <p:nvPr/>
        </p:nvSpPr>
        <p:spPr>
          <a:xfrm>
            <a:off x="343151" y="4525752"/>
            <a:ext cx="81600" cy="1710900"/>
          </a:xfrm>
          <a:prstGeom prst="roundRect">
            <a:avLst>
              <a:gd fmla="val 91730" name="adj"/>
            </a:avLst>
          </a:prstGeom>
          <a:solidFill>
            <a:srgbClr val="B42827"/>
          </a:solidFill>
          <a:ln>
            <a:noFill/>
          </a:ln>
        </p:spPr>
        <p:txBody>
          <a:bodyPr anchorCtr="0" anchor="ctr" bIns="81675" lIns="81675" spcFirstLastPara="1" rIns="81675" wrap="square" tIns="81675">
            <a:noAutofit/>
          </a:bodyPr>
          <a:lstStyle/>
          <a:p>
            <a:pPr indent="0" lvl="0" marL="0" rtl="0" algn="l">
              <a:spcBef>
                <a:spcPts val="0"/>
              </a:spcBef>
              <a:spcAft>
                <a:spcPts val="0"/>
              </a:spcAft>
              <a:buNone/>
            </a:pPr>
            <a:r>
              <a:t/>
            </a:r>
            <a:endParaRPr/>
          </a:p>
        </p:txBody>
      </p:sp>
      <p:sp>
        <p:nvSpPr>
          <p:cNvPr id="795" name="Google Shape;795;g38e0bf7cbdf_0_897"/>
          <p:cNvSpPr/>
          <p:nvPr/>
        </p:nvSpPr>
        <p:spPr>
          <a:xfrm>
            <a:off x="623643" y="4724554"/>
            <a:ext cx="2401500" cy="2787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742"/>
              <a:buFont typeface="Nunito Sans"/>
              <a:buNone/>
            </a:pPr>
            <a:r>
              <a:rPr i="0" lang="en-US" sz="1742" u="none" cap="none" strike="noStrike">
                <a:solidFill>
                  <a:srgbClr val="002060"/>
                </a:solidFill>
              </a:rPr>
              <a:t>Incident Communication</a:t>
            </a:r>
            <a:endParaRPr i="0" sz="1742" u="none" cap="none" strike="noStrike"/>
          </a:p>
        </p:txBody>
      </p:sp>
      <p:sp>
        <p:nvSpPr>
          <p:cNvPr id="796" name="Google Shape;796;g38e0bf7cbdf_0_897"/>
          <p:cNvSpPr/>
          <p:nvPr/>
        </p:nvSpPr>
        <p:spPr>
          <a:xfrm>
            <a:off x="623643" y="5181723"/>
            <a:ext cx="2911500" cy="855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85"/>
              <a:buFont typeface="Inter"/>
              <a:buNone/>
            </a:pPr>
            <a:r>
              <a:rPr i="0" lang="en-US" sz="1384" u="none" cap="none" strike="noStrike">
                <a:solidFill>
                  <a:srgbClr val="002060"/>
                </a:solidFill>
              </a:rPr>
              <a:t>Require timely notification and escalation procedures for disruptions</a:t>
            </a:r>
            <a:endParaRPr i="0" sz="1384" u="none" cap="none" strike="noStrike"/>
          </a:p>
        </p:txBody>
      </p:sp>
      <p:pic>
        <p:nvPicPr>
          <p:cNvPr descr="preencoded.png" id="797" name="Google Shape;797;g38e0bf7cbdf_0_897"/>
          <p:cNvPicPr preferRelativeResize="0"/>
          <p:nvPr/>
        </p:nvPicPr>
        <p:blipFill rotWithShape="1">
          <a:blip r:embed="rId3">
            <a:alphaModFix/>
          </a:blip>
          <a:srcRect b="0" l="0" r="0" t="0"/>
          <a:stretch/>
        </p:blipFill>
        <p:spPr>
          <a:xfrm>
            <a:off x="7720950" y="1465613"/>
            <a:ext cx="3926777" cy="39267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38e0bf7cbdf_0_91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04" name="Google Shape;804;g38e0bf7cbdf_0_91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05" name="Google Shape;805;g38e0bf7cbdf_0_918"/>
          <p:cNvPicPr preferRelativeResize="0"/>
          <p:nvPr/>
        </p:nvPicPr>
        <p:blipFill rotWithShape="1">
          <a:blip r:embed="rId3">
            <a:alphaModFix/>
          </a:blip>
          <a:srcRect b="0" l="0" r="0" t="0"/>
          <a:stretch/>
        </p:blipFill>
        <p:spPr>
          <a:xfrm>
            <a:off x="237450" y="881519"/>
            <a:ext cx="4717744" cy="4717744"/>
          </a:xfrm>
          <a:prstGeom prst="rect">
            <a:avLst/>
          </a:prstGeom>
          <a:noFill/>
          <a:ln>
            <a:noFill/>
          </a:ln>
        </p:spPr>
      </p:pic>
      <p:sp>
        <p:nvSpPr>
          <p:cNvPr id="806" name="Google Shape;806;g38e0bf7cbdf_0_918"/>
          <p:cNvSpPr/>
          <p:nvPr/>
        </p:nvSpPr>
        <p:spPr>
          <a:xfrm>
            <a:off x="5380933" y="561425"/>
            <a:ext cx="5859300" cy="10746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377"/>
              <a:buFont typeface="Nunito Sans"/>
              <a:buNone/>
            </a:pPr>
            <a:r>
              <a:rPr i="0" lang="en-US" sz="3377" u="none" cap="none" strike="noStrike">
                <a:solidFill>
                  <a:srgbClr val="D1282E"/>
                </a:solidFill>
              </a:rPr>
              <a:t>Supply Chain Continuity Planning</a:t>
            </a:r>
            <a:endParaRPr i="0" sz="3377" u="none" cap="none" strike="noStrike"/>
          </a:p>
        </p:txBody>
      </p:sp>
      <p:sp>
        <p:nvSpPr>
          <p:cNvPr id="807" name="Google Shape;807;g38e0bf7cbdf_0_918"/>
          <p:cNvSpPr/>
          <p:nvPr/>
        </p:nvSpPr>
        <p:spPr>
          <a:xfrm>
            <a:off x="5380933" y="1807953"/>
            <a:ext cx="5859300" cy="1100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34"/>
              <a:buFont typeface="Inter"/>
              <a:buNone/>
            </a:pPr>
            <a:r>
              <a:rPr i="0" lang="en-US" sz="1334" u="none" cap="none" strike="noStrike">
                <a:solidFill>
                  <a:srgbClr val="002060"/>
                </a:solidFill>
              </a:rPr>
              <a:t>Comprehensive supply chain continuity requires planning for various disruption scenarios. Organizations must develop strategies that maintain operations even when primary suppliers or logistics routes are compromised.</a:t>
            </a:r>
            <a:endParaRPr i="0" sz="1334" u="none" cap="none" strike="noStrike"/>
          </a:p>
        </p:txBody>
      </p:sp>
      <p:sp>
        <p:nvSpPr>
          <p:cNvPr id="808" name="Google Shape;808;g38e0bf7cbdf_0_918"/>
          <p:cNvSpPr/>
          <p:nvPr/>
        </p:nvSpPr>
        <p:spPr>
          <a:xfrm>
            <a:off x="5380933" y="3063119"/>
            <a:ext cx="5859300" cy="550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34"/>
              <a:buFont typeface="Inter"/>
              <a:buNone/>
            </a:pPr>
            <a:r>
              <a:rPr b="1" i="0" lang="en-US" sz="1334" u="none" cap="none" strike="noStrike">
                <a:solidFill>
                  <a:srgbClr val="002060"/>
                </a:solidFill>
              </a:rPr>
              <a:t>Alternate Suppliers:</a:t>
            </a:r>
            <a:r>
              <a:rPr i="0" lang="en-US" sz="1334" u="none" cap="none" strike="noStrike">
                <a:solidFill>
                  <a:srgbClr val="002060"/>
                </a:solidFill>
              </a:rPr>
              <a:t> Identify and qualify backup suppliers for critical goods and services</a:t>
            </a:r>
            <a:endParaRPr i="0" sz="1334" u="none" cap="none" strike="noStrike"/>
          </a:p>
        </p:txBody>
      </p:sp>
      <p:sp>
        <p:nvSpPr>
          <p:cNvPr id="809" name="Google Shape;809;g38e0bf7cbdf_0_918"/>
          <p:cNvSpPr/>
          <p:nvPr/>
        </p:nvSpPr>
        <p:spPr>
          <a:xfrm>
            <a:off x="5380933" y="3673526"/>
            <a:ext cx="5859300" cy="550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34"/>
              <a:buFont typeface="Inter"/>
              <a:buNone/>
            </a:pPr>
            <a:r>
              <a:rPr b="1" i="0" lang="en-US" sz="1334" u="none" cap="none" strike="noStrike">
                <a:solidFill>
                  <a:srgbClr val="002060"/>
                </a:solidFill>
              </a:rPr>
              <a:t>Logistics Redundancy:</a:t>
            </a:r>
            <a:r>
              <a:rPr i="0" lang="en-US" sz="1334" u="none" cap="none" strike="noStrike">
                <a:solidFill>
                  <a:srgbClr val="002060"/>
                </a:solidFill>
              </a:rPr>
              <a:t> Plan for regional or transportation disruptions with alternative routes</a:t>
            </a:r>
            <a:endParaRPr i="0" sz="1334" u="none" cap="none" strike="noStrike"/>
          </a:p>
        </p:txBody>
      </p:sp>
      <p:sp>
        <p:nvSpPr>
          <p:cNvPr id="810" name="Google Shape;810;g38e0bf7cbdf_0_918"/>
          <p:cNvSpPr/>
          <p:nvPr/>
        </p:nvSpPr>
        <p:spPr>
          <a:xfrm>
            <a:off x="5380933" y="4283933"/>
            <a:ext cx="5859300" cy="550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34"/>
              <a:buFont typeface="Inter"/>
              <a:buNone/>
            </a:pPr>
            <a:r>
              <a:rPr b="1" i="0" lang="en-US" sz="1334" u="none" cap="none" strike="noStrike">
                <a:solidFill>
                  <a:srgbClr val="002060"/>
                </a:solidFill>
              </a:rPr>
              <a:t>Inventory Management:</a:t>
            </a:r>
            <a:r>
              <a:rPr i="0" lang="en-US" sz="1334" u="none" cap="none" strike="noStrike">
                <a:solidFill>
                  <a:srgbClr val="002060"/>
                </a:solidFill>
              </a:rPr>
              <a:t> Maintain strategic inventory buffers for critical goods</a:t>
            </a:r>
            <a:endParaRPr i="0" sz="1334" u="none" cap="none" strike="noStrike"/>
          </a:p>
        </p:txBody>
      </p:sp>
      <p:sp>
        <p:nvSpPr>
          <p:cNvPr id="811" name="Google Shape;811;g38e0bf7cbdf_0_918"/>
          <p:cNvSpPr/>
          <p:nvPr/>
        </p:nvSpPr>
        <p:spPr>
          <a:xfrm>
            <a:off x="5380933" y="4894339"/>
            <a:ext cx="5859300" cy="550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34"/>
              <a:buFont typeface="Inter"/>
              <a:buNone/>
            </a:pPr>
            <a:r>
              <a:rPr b="1" i="0" lang="en-US" sz="1334" u="none" cap="none" strike="noStrike">
                <a:solidFill>
                  <a:srgbClr val="002060"/>
                </a:solidFill>
              </a:rPr>
              <a:t>Geographic Diversification:</a:t>
            </a:r>
            <a:r>
              <a:rPr i="0" lang="en-US" sz="1334" u="none" cap="none" strike="noStrike">
                <a:solidFill>
                  <a:srgbClr val="002060"/>
                </a:solidFill>
              </a:rPr>
              <a:t> Spread supply chain risk across multiple regions</a:t>
            </a:r>
            <a:endParaRPr i="0" sz="1334" u="none" cap="none" strike="noStrike"/>
          </a:p>
        </p:txBody>
      </p:sp>
      <p:sp>
        <p:nvSpPr>
          <p:cNvPr id="812" name="Google Shape;812;g38e0bf7cbdf_0_918"/>
          <p:cNvSpPr/>
          <p:nvPr/>
        </p:nvSpPr>
        <p:spPr>
          <a:xfrm>
            <a:off x="5380933" y="5599266"/>
            <a:ext cx="5859300" cy="550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34"/>
              <a:buFont typeface="Inter"/>
              <a:buNone/>
            </a:pPr>
            <a:r>
              <a:rPr i="0" lang="en-US" sz="1334" u="none" cap="none" strike="noStrike">
                <a:solidFill>
                  <a:srgbClr val="002060"/>
                </a:solidFill>
              </a:rPr>
              <a:t>These strategies work together to create a resilient supply network that can adapt to various disruption scenarios.</a:t>
            </a:r>
            <a:endParaRPr i="0" sz="1334" u="none" cap="none" strike="noStrike"/>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38e0bf7cbdf_0_93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19" name="Google Shape;819;g38e0bf7cbdf_0_93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20" name="Google Shape;820;g38e0bf7cbdf_0_932"/>
          <p:cNvSpPr/>
          <p:nvPr/>
        </p:nvSpPr>
        <p:spPr>
          <a:xfrm>
            <a:off x="430400" y="390024"/>
            <a:ext cx="6622800" cy="1102200"/>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Clr>
                <a:srgbClr val="D1282E"/>
              </a:buClr>
              <a:buSzPts val="3434"/>
              <a:buFont typeface="Nunito Sans"/>
              <a:buNone/>
            </a:pPr>
            <a:r>
              <a:rPr i="0" lang="en-US" sz="3433" u="none" cap="none" strike="noStrike">
                <a:solidFill>
                  <a:srgbClr val="D1282E"/>
                </a:solidFill>
              </a:rPr>
              <a:t>Monitoring and Performance Management</a:t>
            </a:r>
            <a:endParaRPr i="0" sz="3433" u="none" cap="none" strike="noStrike"/>
          </a:p>
        </p:txBody>
      </p:sp>
      <p:sp>
        <p:nvSpPr>
          <p:cNvPr id="821" name="Google Shape;821;g38e0bf7cbdf_0_932"/>
          <p:cNvSpPr/>
          <p:nvPr/>
        </p:nvSpPr>
        <p:spPr>
          <a:xfrm>
            <a:off x="430400" y="1668515"/>
            <a:ext cx="6622800" cy="8463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73"/>
              <a:buFont typeface="Inter"/>
              <a:buNone/>
            </a:pPr>
            <a:r>
              <a:rPr i="0" lang="en-US" sz="1373" u="none" cap="none" strike="noStrike">
                <a:solidFill>
                  <a:srgbClr val="002060"/>
                </a:solidFill>
              </a:rPr>
              <a:t>Ongoing monitoring and performance management ensure vendor relationships continue to meet resilience requirements. Regular assessment identifies issues before they become critical problems.</a:t>
            </a:r>
            <a:endParaRPr i="0" sz="1373" u="none" cap="none" strike="noStrike"/>
          </a:p>
        </p:txBody>
      </p:sp>
      <p:sp>
        <p:nvSpPr>
          <p:cNvPr id="822" name="Google Shape;822;g38e0bf7cbdf_0_932"/>
          <p:cNvSpPr/>
          <p:nvPr/>
        </p:nvSpPr>
        <p:spPr>
          <a:xfrm>
            <a:off x="530667" y="2807243"/>
            <a:ext cx="2204100" cy="275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17"/>
              <a:buFont typeface="Nunito Sans"/>
              <a:buNone/>
            </a:pPr>
            <a:r>
              <a:rPr i="0" lang="en-US" sz="1716" u="none" cap="none" strike="noStrike">
                <a:solidFill>
                  <a:srgbClr val="002060"/>
                </a:solidFill>
              </a:rPr>
              <a:t>Performance Metrics</a:t>
            </a:r>
            <a:endParaRPr i="0" sz="1716" u="none" cap="none" strike="noStrike"/>
          </a:p>
        </p:txBody>
      </p:sp>
      <p:sp>
        <p:nvSpPr>
          <p:cNvPr id="823" name="Google Shape;823;g38e0bf7cbdf_0_932"/>
          <p:cNvSpPr/>
          <p:nvPr/>
        </p:nvSpPr>
        <p:spPr>
          <a:xfrm>
            <a:off x="530667" y="3259094"/>
            <a:ext cx="5961600" cy="282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73"/>
              <a:buFont typeface="Inter"/>
              <a:buNone/>
            </a:pPr>
            <a:r>
              <a:rPr i="0" lang="en-US" sz="1373" u="none" cap="none" strike="noStrike">
                <a:solidFill>
                  <a:srgbClr val="002060"/>
                </a:solidFill>
              </a:rPr>
              <a:t>Use SLAs and KPIs to measure resilience effectiveness continuously</a:t>
            </a:r>
            <a:endParaRPr i="0" sz="1373" u="none" cap="none" strike="noStrike"/>
          </a:p>
        </p:txBody>
      </p:sp>
      <p:sp>
        <p:nvSpPr>
          <p:cNvPr id="824" name="Google Shape;824;g38e0bf7cbdf_0_932"/>
          <p:cNvSpPr/>
          <p:nvPr/>
        </p:nvSpPr>
        <p:spPr>
          <a:xfrm>
            <a:off x="530667" y="3998449"/>
            <a:ext cx="2204100" cy="275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17"/>
              <a:buFont typeface="Nunito Sans"/>
              <a:buNone/>
            </a:pPr>
            <a:r>
              <a:rPr i="0" lang="en-US" sz="1716" u="none" cap="none" strike="noStrike">
                <a:solidFill>
                  <a:srgbClr val="002060"/>
                </a:solidFill>
              </a:rPr>
              <a:t>Regular Assessment</a:t>
            </a:r>
            <a:endParaRPr i="0" sz="1716" u="none" cap="none" strike="noStrike"/>
          </a:p>
        </p:txBody>
      </p:sp>
      <p:sp>
        <p:nvSpPr>
          <p:cNvPr id="825" name="Google Shape;825;g38e0bf7cbdf_0_932"/>
          <p:cNvSpPr/>
          <p:nvPr/>
        </p:nvSpPr>
        <p:spPr>
          <a:xfrm>
            <a:off x="530667" y="4450300"/>
            <a:ext cx="5961600" cy="282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73"/>
              <a:buFont typeface="Inter"/>
              <a:buNone/>
            </a:pPr>
            <a:r>
              <a:rPr i="0" lang="en-US" sz="1373" u="none" cap="none" strike="noStrike">
                <a:solidFill>
                  <a:srgbClr val="002060"/>
                </a:solidFill>
              </a:rPr>
              <a:t>Conduct periodic vendor performance and capability reviews</a:t>
            </a:r>
            <a:endParaRPr i="0" sz="1373" u="none" cap="none" strike="noStrike"/>
          </a:p>
        </p:txBody>
      </p:sp>
      <p:sp>
        <p:nvSpPr>
          <p:cNvPr id="826" name="Google Shape;826;g38e0bf7cbdf_0_932"/>
          <p:cNvSpPr/>
          <p:nvPr/>
        </p:nvSpPr>
        <p:spPr>
          <a:xfrm>
            <a:off x="530667" y="5189657"/>
            <a:ext cx="2204100" cy="275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17"/>
              <a:buFont typeface="Nunito Sans"/>
              <a:buNone/>
            </a:pPr>
            <a:r>
              <a:rPr i="0" lang="en-US" sz="1716" u="none" cap="none" strike="noStrike">
                <a:solidFill>
                  <a:srgbClr val="002060"/>
                </a:solidFill>
              </a:rPr>
              <a:t>Maturity Alignment</a:t>
            </a:r>
            <a:endParaRPr i="0" sz="1716" u="none" cap="none" strike="noStrike"/>
          </a:p>
        </p:txBody>
      </p:sp>
      <p:sp>
        <p:nvSpPr>
          <p:cNvPr id="827" name="Google Shape;827;g38e0bf7cbdf_0_932"/>
          <p:cNvSpPr/>
          <p:nvPr/>
        </p:nvSpPr>
        <p:spPr>
          <a:xfrm>
            <a:off x="530667" y="5641508"/>
            <a:ext cx="5961600" cy="282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73"/>
              <a:buFont typeface="Inter"/>
              <a:buNone/>
            </a:pPr>
            <a:r>
              <a:rPr i="0" lang="en-US" sz="1373" u="none" cap="none" strike="noStrike">
                <a:solidFill>
                  <a:srgbClr val="002060"/>
                </a:solidFill>
              </a:rPr>
              <a:t>Align metrics to business continuity maturity and organizational goals</a:t>
            </a:r>
            <a:endParaRPr i="0" sz="1373" u="none" cap="none" strike="noStrike"/>
          </a:p>
        </p:txBody>
      </p:sp>
      <p:pic>
        <p:nvPicPr>
          <p:cNvPr descr="preencoded.png" id="828" name="Google Shape;828;g38e0bf7cbdf_0_932"/>
          <p:cNvPicPr preferRelativeResize="0"/>
          <p:nvPr/>
        </p:nvPicPr>
        <p:blipFill rotWithShape="1">
          <a:blip r:embed="rId3">
            <a:alphaModFix/>
          </a:blip>
          <a:srcRect b="0" l="0" r="0" t="0"/>
          <a:stretch/>
        </p:blipFill>
        <p:spPr>
          <a:xfrm>
            <a:off x="7489825" y="1037190"/>
            <a:ext cx="4271776" cy="42717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38e0bf7cbdf_0_94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35" name="Google Shape;835;g38e0bf7cbdf_0_94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36" name="Google Shape;836;g38e0bf7cbdf_0_947"/>
          <p:cNvPicPr preferRelativeResize="0"/>
          <p:nvPr/>
        </p:nvPicPr>
        <p:blipFill rotWithShape="1">
          <a:blip r:embed="rId3">
            <a:alphaModFix/>
          </a:blip>
          <a:srcRect b="0" l="0" r="0" t="0"/>
          <a:stretch/>
        </p:blipFill>
        <p:spPr>
          <a:xfrm>
            <a:off x="302813" y="1101152"/>
            <a:ext cx="4054975" cy="4054975"/>
          </a:xfrm>
          <a:prstGeom prst="rect">
            <a:avLst/>
          </a:prstGeom>
          <a:noFill/>
          <a:ln>
            <a:noFill/>
          </a:ln>
        </p:spPr>
      </p:pic>
      <p:sp>
        <p:nvSpPr>
          <p:cNvPr id="837" name="Google Shape;837;g38e0bf7cbdf_0_947"/>
          <p:cNvSpPr/>
          <p:nvPr/>
        </p:nvSpPr>
        <p:spPr>
          <a:xfrm>
            <a:off x="5168144" y="349750"/>
            <a:ext cx="6111900" cy="1108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474"/>
              <a:buFont typeface="Nunito Sans"/>
              <a:buNone/>
            </a:pPr>
            <a:r>
              <a:rPr i="0" lang="en-US" sz="3474" u="none" cap="none" strike="noStrike">
                <a:solidFill>
                  <a:srgbClr val="D1282E"/>
                </a:solidFill>
              </a:rPr>
              <a:t>Collaboration and Communication</a:t>
            </a:r>
            <a:endParaRPr i="0" sz="3474" u="none" cap="none" strike="noStrike"/>
          </a:p>
        </p:txBody>
      </p:sp>
      <p:sp>
        <p:nvSpPr>
          <p:cNvPr id="838" name="Google Shape;838;g38e0bf7cbdf_0_947"/>
          <p:cNvSpPr/>
          <p:nvPr/>
        </p:nvSpPr>
        <p:spPr>
          <a:xfrm>
            <a:off x="5168144" y="1635153"/>
            <a:ext cx="6111900" cy="8514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0"/>
              <a:buFont typeface="Inter"/>
              <a:buNone/>
            </a:pPr>
            <a:r>
              <a:rPr i="0" lang="en-US" sz="1389" u="none" cap="none" strike="noStrike">
                <a:solidFill>
                  <a:srgbClr val="002060"/>
                </a:solidFill>
              </a:rPr>
              <a:t>Effective third-party resilience depends on strong communication and collaboration frameworks. Organizations must establish clear protocols for information sharing and coordinated response during disruptions.</a:t>
            </a:r>
            <a:endParaRPr i="0" sz="1389" u="none" cap="none" strike="noStrike"/>
          </a:p>
        </p:txBody>
      </p:sp>
      <p:sp>
        <p:nvSpPr>
          <p:cNvPr id="839" name="Google Shape;839;g38e0bf7cbdf_0_947"/>
          <p:cNvSpPr/>
          <p:nvPr/>
        </p:nvSpPr>
        <p:spPr>
          <a:xfrm>
            <a:off x="5168144" y="2685811"/>
            <a:ext cx="6111900" cy="2167500"/>
          </a:xfrm>
          <a:prstGeom prst="roundRect">
            <a:avLst>
              <a:gd fmla="val 3436" name="adj"/>
            </a:avLst>
          </a:prstGeom>
          <a:noFill/>
          <a:ln cap="flat" cmpd="sng" w="8275">
            <a:solidFill>
              <a:srgbClr val="000000">
                <a:alpha val="7840"/>
              </a:srgbClr>
            </a:solidFill>
            <a:prstDash val="solid"/>
            <a:round/>
            <a:headEnd len="sm" w="sm" type="none"/>
            <a:tailEnd len="sm" w="sm" type="none"/>
          </a:ln>
        </p:spPr>
        <p:txBody>
          <a:bodyPr anchorCtr="0" anchor="ctr" bIns="79400" lIns="79400" spcFirstLastPara="1" rIns="79400" wrap="square" tIns="79400">
            <a:noAutofit/>
          </a:bodyPr>
          <a:lstStyle/>
          <a:p>
            <a:pPr indent="0" lvl="0" marL="0" rtl="0" algn="l">
              <a:spcBef>
                <a:spcPts val="0"/>
              </a:spcBef>
              <a:spcAft>
                <a:spcPts val="0"/>
              </a:spcAft>
              <a:buNone/>
            </a:pPr>
            <a:r>
              <a:t/>
            </a:r>
            <a:endParaRPr/>
          </a:p>
        </p:txBody>
      </p:sp>
      <p:sp>
        <p:nvSpPr>
          <p:cNvPr id="840" name="Google Shape;840;g38e0bf7cbdf_0_947"/>
          <p:cNvSpPr/>
          <p:nvPr/>
        </p:nvSpPr>
        <p:spPr>
          <a:xfrm>
            <a:off x="5174763" y="2692430"/>
            <a:ext cx="6098700" cy="793500"/>
          </a:xfrm>
          <a:prstGeom prst="rect">
            <a:avLst/>
          </a:prstGeom>
          <a:solidFill>
            <a:srgbClr val="FFFFFF">
              <a:alpha val="3920"/>
            </a:srgbClr>
          </a:solidFill>
          <a:ln>
            <a:noFill/>
          </a:ln>
        </p:spPr>
        <p:txBody>
          <a:bodyPr anchorCtr="0" anchor="ctr" bIns="79400" lIns="79400" spcFirstLastPara="1" rIns="79400" wrap="square" tIns="79400">
            <a:noAutofit/>
          </a:bodyPr>
          <a:lstStyle/>
          <a:p>
            <a:pPr indent="0" lvl="0" marL="0" rtl="0" algn="l">
              <a:spcBef>
                <a:spcPts val="0"/>
              </a:spcBef>
              <a:spcAft>
                <a:spcPts val="0"/>
              </a:spcAft>
              <a:buNone/>
            </a:pPr>
            <a:r>
              <a:t/>
            </a:r>
            <a:endParaRPr/>
          </a:p>
        </p:txBody>
      </p:sp>
      <p:sp>
        <p:nvSpPr>
          <p:cNvPr id="841" name="Google Shape;841;g38e0bf7cbdf_0_947"/>
          <p:cNvSpPr/>
          <p:nvPr/>
        </p:nvSpPr>
        <p:spPr>
          <a:xfrm>
            <a:off x="5352216" y="2805355"/>
            <a:ext cx="1674600" cy="5676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0"/>
              <a:buFont typeface="Inter"/>
              <a:buNone/>
            </a:pPr>
            <a:r>
              <a:rPr b="1" i="0" lang="en-US" sz="1389" u="none" cap="none" strike="noStrike">
                <a:solidFill>
                  <a:srgbClr val="002060"/>
                </a:solidFill>
              </a:rPr>
              <a:t>Risk Communication</a:t>
            </a:r>
            <a:endParaRPr i="0" sz="1389" u="none" cap="none" strike="noStrike"/>
          </a:p>
        </p:txBody>
      </p:sp>
      <p:sp>
        <p:nvSpPr>
          <p:cNvPr id="842" name="Google Shape;842;g38e0bf7cbdf_0_947"/>
          <p:cNvSpPr/>
          <p:nvPr/>
        </p:nvSpPr>
        <p:spPr>
          <a:xfrm>
            <a:off x="7388075" y="2805355"/>
            <a:ext cx="1671600" cy="283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0"/>
              <a:buFont typeface="Inter"/>
              <a:buNone/>
            </a:pPr>
            <a:r>
              <a:rPr b="1" i="0" lang="en-US" sz="1389" u="none" cap="none" strike="noStrike">
                <a:solidFill>
                  <a:srgbClr val="002060"/>
                </a:solidFill>
              </a:rPr>
              <a:t>Incident Escalation</a:t>
            </a:r>
            <a:endParaRPr i="0" sz="1389" u="none" cap="none" strike="noStrike"/>
          </a:p>
        </p:txBody>
      </p:sp>
      <p:sp>
        <p:nvSpPr>
          <p:cNvPr id="843" name="Google Shape;843;g38e0bf7cbdf_0_947"/>
          <p:cNvSpPr/>
          <p:nvPr/>
        </p:nvSpPr>
        <p:spPr>
          <a:xfrm>
            <a:off x="9420623" y="2805355"/>
            <a:ext cx="1675200" cy="283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0"/>
              <a:buFont typeface="Inter"/>
              <a:buNone/>
            </a:pPr>
            <a:r>
              <a:rPr b="1" i="0" lang="en-US" sz="1389" u="none" cap="none" strike="noStrike">
                <a:solidFill>
                  <a:srgbClr val="002060"/>
                </a:solidFill>
              </a:rPr>
              <a:t>Crisis Protocols</a:t>
            </a:r>
            <a:endParaRPr i="0" sz="1389" u="none" cap="none" strike="noStrike"/>
          </a:p>
        </p:txBody>
      </p:sp>
      <p:sp>
        <p:nvSpPr>
          <p:cNvPr id="844" name="Google Shape;844;g38e0bf7cbdf_0_947"/>
          <p:cNvSpPr/>
          <p:nvPr/>
        </p:nvSpPr>
        <p:spPr>
          <a:xfrm>
            <a:off x="5174763" y="3485801"/>
            <a:ext cx="6098700" cy="1361100"/>
          </a:xfrm>
          <a:prstGeom prst="rect">
            <a:avLst/>
          </a:prstGeom>
          <a:solidFill>
            <a:srgbClr val="000000">
              <a:alpha val="3920"/>
            </a:srgbClr>
          </a:solidFill>
          <a:ln>
            <a:noFill/>
          </a:ln>
        </p:spPr>
        <p:txBody>
          <a:bodyPr anchorCtr="0" anchor="ctr" bIns="79400" lIns="79400" spcFirstLastPara="1" rIns="79400" wrap="square" tIns="79400">
            <a:noAutofit/>
          </a:bodyPr>
          <a:lstStyle/>
          <a:p>
            <a:pPr indent="0" lvl="0" marL="0" rtl="0" algn="l">
              <a:spcBef>
                <a:spcPts val="0"/>
              </a:spcBef>
              <a:spcAft>
                <a:spcPts val="0"/>
              </a:spcAft>
              <a:buNone/>
            </a:pPr>
            <a:r>
              <a:t/>
            </a:r>
            <a:endParaRPr/>
          </a:p>
        </p:txBody>
      </p:sp>
      <p:sp>
        <p:nvSpPr>
          <p:cNvPr id="845" name="Google Shape;845;g38e0bf7cbdf_0_947"/>
          <p:cNvSpPr/>
          <p:nvPr/>
        </p:nvSpPr>
        <p:spPr>
          <a:xfrm>
            <a:off x="5352216" y="3598726"/>
            <a:ext cx="1674600" cy="8514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0"/>
              <a:buFont typeface="Inter"/>
              <a:buNone/>
            </a:pPr>
            <a:r>
              <a:rPr i="0" lang="en-US" sz="1389" u="none" cap="none" strike="noStrike">
                <a:solidFill>
                  <a:srgbClr val="002060"/>
                </a:solidFill>
              </a:rPr>
              <a:t>Regular risk reporting and threat intelligence sharing</a:t>
            </a:r>
            <a:endParaRPr i="0" sz="1389" u="none" cap="none" strike="noStrike"/>
          </a:p>
        </p:txBody>
      </p:sp>
      <p:sp>
        <p:nvSpPr>
          <p:cNvPr id="846" name="Google Shape;846;g38e0bf7cbdf_0_947"/>
          <p:cNvSpPr/>
          <p:nvPr/>
        </p:nvSpPr>
        <p:spPr>
          <a:xfrm>
            <a:off x="7388075" y="3598726"/>
            <a:ext cx="1671600" cy="8514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0"/>
              <a:buFont typeface="Inter"/>
              <a:buNone/>
            </a:pPr>
            <a:r>
              <a:rPr i="0" lang="en-US" sz="1389" u="none" cap="none" strike="noStrike">
                <a:solidFill>
                  <a:srgbClr val="002060"/>
                </a:solidFill>
              </a:rPr>
              <a:t>Clear escalation paths for operational issues</a:t>
            </a:r>
            <a:endParaRPr i="0" sz="1389" u="none" cap="none" strike="noStrike"/>
          </a:p>
        </p:txBody>
      </p:sp>
      <p:sp>
        <p:nvSpPr>
          <p:cNvPr id="847" name="Google Shape;847;g38e0bf7cbdf_0_947"/>
          <p:cNvSpPr/>
          <p:nvPr/>
        </p:nvSpPr>
        <p:spPr>
          <a:xfrm>
            <a:off x="9420623" y="3598726"/>
            <a:ext cx="1675200" cy="1135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0"/>
              <a:buFont typeface="Inter"/>
              <a:buNone/>
            </a:pPr>
            <a:r>
              <a:rPr i="0" lang="en-US" sz="1389" u="none" cap="none" strike="noStrike">
                <a:solidFill>
                  <a:srgbClr val="002060"/>
                </a:solidFill>
              </a:rPr>
              <a:t>Coordinated crisis communication and response procedures</a:t>
            </a:r>
            <a:endParaRPr i="0" sz="1389" u="none" cap="none" strike="noStrike"/>
          </a:p>
        </p:txBody>
      </p:sp>
      <p:sp>
        <p:nvSpPr>
          <p:cNvPr id="848" name="Google Shape;848;g38e0bf7cbdf_0_947"/>
          <p:cNvSpPr/>
          <p:nvPr/>
        </p:nvSpPr>
        <p:spPr>
          <a:xfrm>
            <a:off x="5168144" y="5052689"/>
            <a:ext cx="6111900" cy="5676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0"/>
              <a:buFont typeface="Inter"/>
              <a:buNone/>
            </a:pPr>
            <a:r>
              <a:rPr i="0" lang="en-US" sz="1389" u="none" cap="none" strike="noStrike">
                <a:solidFill>
                  <a:srgbClr val="002060"/>
                </a:solidFill>
              </a:rPr>
              <a:t>Strong vendor communication enables rapid response and coordinated recovery efforts when disruptions occur.</a:t>
            </a:r>
            <a:endParaRPr i="0" sz="1389"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8e0bf7cbdf_0_4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09" name="Google Shape;209;g38e0bf7cbdf_0_4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10" name="Google Shape;210;g38e0bf7cbdf_0_40"/>
          <p:cNvSpPr/>
          <p:nvPr/>
        </p:nvSpPr>
        <p:spPr>
          <a:xfrm>
            <a:off x="429525" y="253800"/>
            <a:ext cx="7372200" cy="5337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D1282E"/>
              </a:buClr>
              <a:buSzPts val="3353"/>
              <a:buFont typeface="Nunito Sans"/>
              <a:buNone/>
            </a:pPr>
            <a:r>
              <a:rPr i="0" lang="en-US" sz="3352" u="none" cap="none" strike="noStrike">
                <a:solidFill>
                  <a:srgbClr val="D1282E"/>
                </a:solidFill>
              </a:rPr>
              <a:t>The Human Resilience Framework</a:t>
            </a:r>
            <a:endParaRPr i="0" sz="3352" u="none" cap="none" strike="noStrike"/>
          </a:p>
        </p:txBody>
      </p:sp>
      <p:sp>
        <p:nvSpPr>
          <p:cNvPr id="211" name="Google Shape;211;g38e0bf7cbdf_0_40"/>
          <p:cNvSpPr/>
          <p:nvPr/>
        </p:nvSpPr>
        <p:spPr>
          <a:xfrm>
            <a:off x="429525" y="1129001"/>
            <a:ext cx="10768800" cy="546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08"/>
              <a:buFont typeface="Inter"/>
              <a:buNone/>
            </a:pPr>
            <a:r>
              <a:rPr i="0" lang="en-US" sz="1308" u="none" cap="none" strike="noStrike">
                <a:solidFill>
                  <a:srgbClr val="002060"/>
                </a:solidFill>
              </a:rPr>
              <a:t>Human capital resilience integrates people, process, and leadership readiness within comprehensive business continuity management.</a:t>
            </a:r>
            <a:endParaRPr i="0" sz="1308" u="none" cap="none" strike="noStrike"/>
          </a:p>
        </p:txBody>
      </p:sp>
      <p:sp>
        <p:nvSpPr>
          <p:cNvPr id="212" name="Google Shape;212;g38e0bf7cbdf_0_40"/>
          <p:cNvSpPr/>
          <p:nvPr/>
        </p:nvSpPr>
        <p:spPr>
          <a:xfrm>
            <a:off x="429525" y="5828547"/>
            <a:ext cx="10768800" cy="546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08"/>
              <a:buFont typeface="Inter"/>
              <a:buNone/>
            </a:pPr>
            <a:r>
              <a:rPr i="0" lang="en-US" sz="1308" u="none" cap="none" strike="noStrike">
                <a:solidFill>
                  <a:srgbClr val="002060"/>
                </a:solidFill>
              </a:rPr>
              <a:t>This framework supports ISO 22301 and DRI "People Resilience" domains, ensuring HR policies align with business continuity and disaster recovery plans for comprehensive organizational resilience.</a:t>
            </a:r>
            <a:endParaRPr i="0" sz="1308" u="none" cap="none" strike="noStrike"/>
          </a:p>
        </p:txBody>
      </p:sp>
      <p:pic>
        <p:nvPicPr>
          <p:cNvPr id="213" name="Google Shape;213;g38e0bf7cbdf_0_40"/>
          <p:cNvPicPr preferRelativeResize="0"/>
          <p:nvPr/>
        </p:nvPicPr>
        <p:blipFill>
          <a:blip r:embed="rId3">
            <a:alphaModFix/>
          </a:blip>
          <a:stretch>
            <a:fillRect/>
          </a:stretch>
        </p:blipFill>
        <p:spPr>
          <a:xfrm>
            <a:off x="660101" y="1623138"/>
            <a:ext cx="10307457" cy="358739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38e0bf7cbdf_0_96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55" name="Google Shape;855;g38e0bf7cbdf_0_96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56" name="Google Shape;856;g38e0bf7cbdf_0_966"/>
          <p:cNvSpPr/>
          <p:nvPr/>
        </p:nvSpPr>
        <p:spPr>
          <a:xfrm>
            <a:off x="323374" y="313775"/>
            <a:ext cx="11157600" cy="6276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39"/>
              <a:buFont typeface="Nunito Sans"/>
              <a:buNone/>
            </a:pPr>
            <a:r>
              <a:rPr i="0" lang="en-US" sz="3939" u="none" cap="none" strike="noStrike">
                <a:solidFill>
                  <a:srgbClr val="D1282E"/>
                </a:solidFill>
              </a:rPr>
              <a:t>Lessons Learned and Continuous Improvement</a:t>
            </a:r>
            <a:endParaRPr i="0" sz="3939" u="none" cap="none" strike="noStrike"/>
          </a:p>
        </p:txBody>
      </p:sp>
      <p:sp>
        <p:nvSpPr>
          <p:cNvPr id="857" name="Google Shape;857;g38e0bf7cbdf_0_966"/>
          <p:cNvSpPr/>
          <p:nvPr/>
        </p:nvSpPr>
        <p:spPr>
          <a:xfrm>
            <a:off x="323386" y="1342705"/>
            <a:ext cx="11545200" cy="642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49"/>
              <a:buFont typeface="Inter"/>
              <a:buNone/>
            </a:pPr>
            <a:r>
              <a:rPr i="0" lang="en-US" sz="1549" u="none" cap="none" strike="noStrike">
                <a:solidFill>
                  <a:srgbClr val="002060"/>
                </a:solidFill>
              </a:rPr>
              <a:t>Third-party resilience requires continuous improvement through lessons learned and regular program updates. Organizations must evolve their vendor management practices based on experience and changing risk landscapes.</a:t>
            </a:r>
            <a:endParaRPr i="0" sz="1549" u="none" cap="none" strike="noStrike"/>
          </a:p>
        </p:txBody>
      </p:sp>
      <p:sp>
        <p:nvSpPr>
          <p:cNvPr id="858" name="Google Shape;858;g38e0bf7cbdf_0_966"/>
          <p:cNvSpPr/>
          <p:nvPr/>
        </p:nvSpPr>
        <p:spPr>
          <a:xfrm>
            <a:off x="1264739" y="2607604"/>
            <a:ext cx="2509800" cy="3135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002060"/>
              </a:buClr>
              <a:buSzPts val="1947"/>
              <a:buFont typeface="Nunito Sans"/>
              <a:buNone/>
            </a:pPr>
            <a:r>
              <a:rPr i="0" lang="en-US" sz="1947" u="none" cap="none" strike="noStrike">
                <a:solidFill>
                  <a:srgbClr val="002060"/>
                </a:solidFill>
              </a:rPr>
              <a:t>Post-Incident Review</a:t>
            </a:r>
            <a:endParaRPr i="0" sz="1947" u="none" cap="none" strike="noStrike"/>
          </a:p>
        </p:txBody>
      </p:sp>
      <p:sp>
        <p:nvSpPr>
          <p:cNvPr id="859" name="Google Shape;859;g38e0bf7cbdf_0_966"/>
          <p:cNvSpPr/>
          <p:nvPr/>
        </p:nvSpPr>
        <p:spPr>
          <a:xfrm>
            <a:off x="323386" y="3041708"/>
            <a:ext cx="3451200" cy="64230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002060"/>
              </a:buClr>
              <a:buSzPts val="1549"/>
              <a:buFont typeface="Inter"/>
              <a:buNone/>
            </a:pPr>
            <a:r>
              <a:rPr i="0" lang="en-US" sz="1549" u="none" cap="none" strike="noStrike">
                <a:solidFill>
                  <a:srgbClr val="002060"/>
                </a:solidFill>
              </a:rPr>
              <a:t>Conduct thorough reviews with vendors after disruptions</a:t>
            </a:r>
            <a:endParaRPr i="0" sz="1549" u="none" cap="none" strike="noStrike"/>
          </a:p>
        </p:txBody>
      </p:sp>
      <p:pic>
        <p:nvPicPr>
          <p:cNvPr descr="preencoded.png" id="860" name="Google Shape;860;g38e0bf7cbdf_0_966"/>
          <p:cNvPicPr preferRelativeResize="0"/>
          <p:nvPr/>
        </p:nvPicPr>
        <p:blipFill rotWithShape="1">
          <a:blip r:embed="rId3">
            <a:alphaModFix/>
          </a:blip>
          <a:srcRect b="0" l="0" r="0" t="0"/>
          <a:stretch/>
        </p:blipFill>
        <p:spPr>
          <a:xfrm>
            <a:off x="4075519" y="2211018"/>
            <a:ext cx="4040782" cy="4040782"/>
          </a:xfrm>
          <a:prstGeom prst="rect">
            <a:avLst/>
          </a:prstGeom>
          <a:noFill/>
          <a:ln>
            <a:noFill/>
          </a:ln>
        </p:spPr>
      </p:pic>
      <p:sp>
        <p:nvSpPr>
          <p:cNvPr id="861" name="Google Shape;861;g38e0bf7cbdf_0_966"/>
          <p:cNvSpPr/>
          <p:nvPr/>
        </p:nvSpPr>
        <p:spPr>
          <a:xfrm>
            <a:off x="5132486" y="2886467"/>
            <a:ext cx="300300" cy="375600"/>
          </a:xfrm>
          <a:prstGeom prst="rect">
            <a:avLst/>
          </a:prstGeom>
          <a:noFill/>
          <a:ln>
            <a:noFill/>
          </a:ln>
        </p:spPr>
        <p:txBody>
          <a:bodyPr anchorCtr="0" anchor="t" bIns="0" lIns="0" spcFirstLastPara="1" rIns="0" wrap="square" tIns="0">
            <a:noAutofit/>
          </a:bodyPr>
          <a:lstStyle/>
          <a:p>
            <a:pPr indent="0" lvl="0" marL="0" marR="0" rtl="0" algn="l">
              <a:lnSpc>
                <a:spcPct val="160377"/>
              </a:lnSpc>
              <a:spcBef>
                <a:spcPts val="0"/>
              </a:spcBef>
              <a:spcAft>
                <a:spcPts val="0"/>
              </a:spcAft>
              <a:buClr>
                <a:srgbClr val="002060"/>
              </a:buClr>
              <a:buSzPts val="2346"/>
              <a:buFont typeface="Nunito Sans"/>
              <a:buNone/>
            </a:pPr>
            <a:r>
              <a:rPr b="0" i="0" lang="en-US" sz="2345" u="none" cap="none" strike="noStrike">
                <a:solidFill>
                  <a:srgbClr val="002060"/>
                </a:solidFill>
                <a:latin typeface="Nunito Sans"/>
                <a:ea typeface="Nunito Sans"/>
                <a:cs typeface="Nunito Sans"/>
                <a:sym typeface="Nunito Sans"/>
              </a:rPr>
              <a:t>1</a:t>
            </a:r>
            <a:endParaRPr b="0" i="0" sz="2345" u="none" cap="none" strike="noStrike"/>
          </a:p>
        </p:txBody>
      </p:sp>
      <p:sp>
        <p:nvSpPr>
          <p:cNvPr id="862" name="Google Shape;862;g38e0bf7cbdf_0_966"/>
          <p:cNvSpPr/>
          <p:nvPr/>
        </p:nvSpPr>
        <p:spPr>
          <a:xfrm>
            <a:off x="8417419" y="2607604"/>
            <a:ext cx="2509800" cy="313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47"/>
              <a:buFont typeface="Nunito Sans"/>
              <a:buNone/>
            </a:pPr>
            <a:r>
              <a:rPr i="0" lang="en-US" sz="1947" u="none" cap="none" strike="noStrike">
                <a:solidFill>
                  <a:srgbClr val="002060"/>
                </a:solidFill>
              </a:rPr>
              <a:t>Contract Updates</a:t>
            </a:r>
            <a:endParaRPr i="0" sz="1947" u="none" cap="none" strike="noStrike"/>
          </a:p>
        </p:txBody>
      </p:sp>
      <p:sp>
        <p:nvSpPr>
          <p:cNvPr id="863" name="Google Shape;863;g38e0bf7cbdf_0_966"/>
          <p:cNvSpPr/>
          <p:nvPr/>
        </p:nvSpPr>
        <p:spPr>
          <a:xfrm>
            <a:off x="8417419" y="3041708"/>
            <a:ext cx="3451200" cy="642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49"/>
              <a:buFont typeface="Inter"/>
              <a:buNone/>
            </a:pPr>
            <a:r>
              <a:rPr i="0" lang="en-US" sz="1549" u="none" cap="none" strike="noStrike">
                <a:solidFill>
                  <a:srgbClr val="002060"/>
                </a:solidFill>
              </a:rPr>
              <a:t>Update agreements and risk assessments regularly</a:t>
            </a:r>
            <a:endParaRPr i="0" sz="1549" u="none" cap="none" strike="noStrike"/>
          </a:p>
        </p:txBody>
      </p:sp>
      <p:pic>
        <p:nvPicPr>
          <p:cNvPr descr="preencoded.png" id="864" name="Google Shape;864;g38e0bf7cbdf_0_966"/>
          <p:cNvPicPr preferRelativeResize="0"/>
          <p:nvPr/>
        </p:nvPicPr>
        <p:blipFill rotWithShape="1">
          <a:blip r:embed="rId4">
            <a:alphaModFix/>
          </a:blip>
          <a:srcRect b="0" l="0" r="0" t="0"/>
          <a:stretch/>
        </p:blipFill>
        <p:spPr>
          <a:xfrm>
            <a:off x="4075519" y="2211018"/>
            <a:ext cx="4040782" cy="4040782"/>
          </a:xfrm>
          <a:prstGeom prst="rect">
            <a:avLst/>
          </a:prstGeom>
          <a:noFill/>
          <a:ln>
            <a:noFill/>
          </a:ln>
        </p:spPr>
      </p:pic>
      <p:sp>
        <p:nvSpPr>
          <p:cNvPr id="865" name="Google Shape;865;g38e0bf7cbdf_0_966"/>
          <p:cNvSpPr/>
          <p:nvPr/>
        </p:nvSpPr>
        <p:spPr>
          <a:xfrm>
            <a:off x="7102771" y="3230357"/>
            <a:ext cx="300300" cy="375600"/>
          </a:xfrm>
          <a:prstGeom prst="rect">
            <a:avLst/>
          </a:prstGeom>
          <a:noFill/>
          <a:ln>
            <a:noFill/>
          </a:ln>
        </p:spPr>
        <p:txBody>
          <a:bodyPr anchorCtr="0" anchor="t" bIns="0" lIns="0" spcFirstLastPara="1" rIns="0" wrap="square" tIns="0">
            <a:noAutofit/>
          </a:bodyPr>
          <a:lstStyle/>
          <a:p>
            <a:pPr indent="0" lvl="0" marL="0" marR="0" rtl="0" algn="l">
              <a:lnSpc>
                <a:spcPct val="160377"/>
              </a:lnSpc>
              <a:spcBef>
                <a:spcPts val="0"/>
              </a:spcBef>
              <a:spcAft>
                <a:spcPts val="0"/>
              </a:spcAft>
              <a:buClr>
                <a:srgbClr val="002060"/>
              </a:buClr>
              <a:buSzPts val="2346"/>
              <a:buFont typeface="Nunito Sans"/>
              <a:buNone/>
            </a:pPr>
            <a:r>
              <a:rPr b="0" i="0" lang="en-US" sz="2345" u="none" cap="none" strike="noStrike">
                <a:solidFill>
                  <a:srgbClr val="002060"/>
                </a:solidFill>
                <a:latin typeface="Nunito Sans"/>
                <a:ea typeface="Nunito Sans"/>
                <a:cs typeface="Nunito Sans"/>
                <a:sym typeface="Nunito Sans"/>
              </a:rPr>
              <a:t>2</a:t>
            </a:r>
            <a:endParaRPr b="0" i="0" sz="2345" u="none" cap="none" strike="noStrike"/>
          </a:p>
        </p:txBody>
      </p:sp>
      <p:sp>
        <p:nvSpPr>
          <p:cNvPr id="866" name="Google Shape;866;g38e0bf7cbdf_0_966"/>
          <p:cNvSpPr/>
          <p:nvPr/>
        </p:nvSpPr>
        <p:spPr>
          <a:xfrm>
            <a:off x="8417419" y="4778545"/>
            <a:ext cx="2712600" cy="313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47"/>
              <a:buFont typeface="Nunito Sans"/>
              <a:buNone/>
            </a:pPr>
            <a:r>
              <a:rPr i="0" lang="en-US" sz="1947" u="none" cap="none" strike="noStrike">
                <a:solidFill>
                  <a:srgbClr val="002060"/>
                </a:solidFill>
              </a:rPr>
              <a:t>Capability Development</a:t>
            </a:r>
            <a:endParaRPr i="0" sz="1947" u="none" cap="none" strike="noStrike"/>
          </a:p>
        </p:txBody>
      </p:sp>
      <p:sp>
        <p:nvSpPr>
          <p:cNvPr id="867" name="Google Shape;867;g38e0bf7cbdf_0_966"/>
          <p:cNvSpPr/>
          <p:nvPr/>
        </p:nvSpPr>
        <p:spPr>
          <a:xfrm>
            <a:off x="8417419" y="5212649"/>
            <a:ext cx="3451200" cy="642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49"/>
              <a:buFont typeface="Inter"/>
              <a:buNone/>
            </a:pPr>
            <a:r>
              <a:rPr i="0" lang="en-US" sz="1549" u="none" cap="none" strike="noStrike">
                <a:solidFill>
                  <a:srgbClr val="002060"/>
                </a:solidFill>
              </a:rPr>
              <a:t>Encourage vendors to mature their resilience practices</a:t>
            </a:r>
            <a:endParaRPr i="0" sz="1549" u="none" cap="none" strike="noStrike"/>
          </a:p>
        </p:txBody>
      </p:sp>
      <p:pic>
        <p:nvPicPr>
          <p:cNvPr descr="preencoded.png" id="868" name="Google Shape;868;g38e0bf7cbdf_0_966"/>
          <p:cNvPicPr preferRelativeResize="0"/>
          <p:nvPr/>
        </p:nvPicPr>
        <p:blipFill rotWithShape="1">
          <a:blip r:embed="rId5">
            <a:alphaModFix/>
          </a:blip>
          <a:srcRect b="0" l="0" r="0" t="0"/>
          <a:stretch/>
        </p:blipFill>
        <p:spPr>
          <a:xfrm>
            <a:off x="4075519" y="2211018"/>
            <a:ext cx="4040782" cy="4040782"/>
          </a:xfrm>
          <a:prstGeom prst="rect">
            <a:avLst/>
          </a:prstGeom>
          <a:noFill/>
          <a:ln>
            <a:noFill/>
          </a:ln>
        </p:spPr>
      </p:pic>
      <p:sp>
        <p:nvSpPr>
          <p:cNvPr id="869" name="Google Shape;869;g38e0bf7cbdf_0_966"/>
          <p:cNvSpPr/>
          <p:nvPr/>
        </p:nvSpPr>
        <p:spPr>
          <a:xfrm>
            <a:off x="6758880" y="5200634"/>
            <a:ext cx="300300" cy="375600"/>
          </a:xfrm>
          <a:prstGeom prst="rect">
            <a:avLst/>
          </a:prstGeom>
          <a:noFill/>
          <a:ln>
            <a:noFill/>
          </a:ln>
        </p:spPr>
        <p:txBody>
          <a:bodyPr anchorCtr="0" anchor="t" bIns="0" lIns="0" spcFirstLastPara="1" rIns="0" wrap="square" tIns="0">
            <a:noAutofit/>
          </a:bodyPr>
          <a:lstStyle/>
          <a:p>
            <a:pPr indent="0" lvl="0" marL="0" marR="0" rtl="0" algn="l">
              <a:lnSpc>
                <a:spcPct val="160377"/>
              </a:lnSpc>
              <a:spcBef>
                <a:spcPts val="0"/>
              </a:spcBef>
              <a:spcAft>
                <a:spcPts val="0"/>
              </a:spcAft>
              <a:buClr>
                <a:srgbClr val="002060"/>
              </a:buClr>
              <a:buSzPts val="2346"/>
              <a:buFont typeface="Nunito Sans"/>
              <a:buNone/>
            </a:pPr>
            <a:r>
              <a:rPr b="0" i="0" lang="en-US" sz="2345" u="none" cap="none" strike="noStrike">
                <a:solidFill>
                  <a:srgbClr val="002060"/>
                </a:solidFill>
                <a:latin typeface="Nunito Sans"/>
                <a:ea typeface="Nunito Sans"/>
                <a:cs typeface="Nunito Sans"/>
                <a:sym typeface="Nunito Sans"/>
              </a:rPr>
              <a:t>3</a:t>
            </a:r>
            <a:endParaRPr b="0" i="0" sz="2345" u="none" cap="none" strike="noStrike"/>
          </a:p>
        </p:txBody>
      </p:sp>
      <p:sp>
        <p:nvSpPr>
          <p:cNvPr id="870" name="Google Shape;870;g38e0bf7cbdf_0_966"/>
          <p:cNvSpPr/>
          <p:nvPr/>
        </p:nvSpPr>
        <p:spPr>
          <a:xfrm>
            <a:off x="1210568" y="4778545"/>
            <a:ext cx="2563800" cy="3135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002060"/>
              </a:buClr>
              <a:buSzPts val="1947"/>
              <a:buFont typeface="Nunito Sans"/>
              <a:buNone/>
            </a:pPr>
            <a:r>
              <a:rPr i="0" lang="en-US" sz="1947" u="none" cap="none" strike="noStrike">
                <a:solidFill>
                  <a:srgbClr val="002060"/>
                </a:solidFill>
              </a:rPr>
              <a:t>Program Enhancement</a:t>
            </a:r>
            <a:endParaRPr i="0" sz="1947" u="none" cap="none" strike="noStrike"/>
          </a:p>
        </p:txBody>
      </p:sp>
      <p:sp>
        <p:nvSpPr>
          <p:cNvPr id="871" name="Google Shape;871;g38e0bf7cbdf_0_966"/>
          <p:cNvSpPr/>
          <p:nvPr/>
        </p:nvSpPr>
        <p:spPr>
          <a:xfrm>
            <a:off x="323386" y="5212649"/>
            <a:ext cx="3451200" cy="64230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002060"/>
              </a:buClr>
              <a:buSzPts val="1549"/>
              <a:buFont typeface="Inter"/>
              <a:buNone/>
            </a:pPr>
            <a:r>
              <a:rPr i="0" lang="en-US" sz="1549" u="none" cap="none" strike="noStrike">
                <a:solidFill>
                  <a:srgbClr val="002060"/>
                </a:solidFill>
              </a:rPr>
              <a:t>Integrate lessons into improved processes and procedures</a:t>
            </a:r>
            <a:endParaRPr i="0" sz="1549" u="none" cap="none" strike="noStrike"/>
          </a:p>
        </p:txBody>
      </p:sp>
      <p:pic>
        <p:nvPicPr>
          <p:cNvPr descr="preencoded.png" id="872" name="Google Shape;872;g38e0bf7cbdf_0_966"/>
          <p:cNvPicPr preferRelativeResize="0"/>
          <p:nvPr/>
        </p:nvPicPr>
        <p:blipFill rotWithShape="1">
          <a:blip r:embed="rId6">
            <a:alphaModFix/>
          </a:blip>
          <a:srcRect b="0" l="0" r="0" t="0"/>
          <a:stretch/>
        </p:blipFill>
        <p:spPr>
          <a:xfrm>
            <a:off x="4075519" y="2211018"/>
            <a:ext cx="4040782" cy="4040782"/>
          </a:xfrm>
          <a:prstGeom prst="rect">
            <a:avLst/>
          </a:prstGeom>
          <a:noFill/>
          <a:ln>
            <a:noFill/>
          </a:ln>
        </p:spPr>
      </p:pic>
      <p:sp>
        <p:nvSpPr>
          <p:cNvPr id="873" name="Google Shape;873;g38e0bf7cbdf_0_966"/>
          <p:cNvSpPr/>
          <p:nvPr/>
        </p:nvSpPr>
        <p:spPr>
          <a:xfrm>
            <a:off x="4788594" y="4856745"/>
            <a:ext cx="300300" cy="375600"/>
          </a:xfrm>
          <a:prstGeom prst="rect">
            <a:avLst/>
          </a:prstGeom>
          <a:noFill/>
          <a:ln>
            <a:noFill/>
          </a:ln>
        </p:spPr>
        <p:txBody>
          <a:bodyPr anchorCtr="0" anchor="t" bIns="0" lIns="0" spcFirstLastPara="1" rIns="0" wrap="square" tIns="0">
            <a:noAutofit/>
          </a:bodyPr>
          <a:lstStyle/>
          <a:p>
            <a:pPr indent="0" lvl="0" marL="0" marR="0" rtl="0" algn="l">
              <a:lnSpc>
                <a:spcPct val="160377"/>
              </a:lnSpc>
              <a:spcBef>
                <a:spcPts val="0"/>
              </a:spcBef>
              <a:spcAft>
                <a:spcPts val="0"/>
              </a:spcAft>
              <a:buClr>
                <a:srgbClr val="002060"/>
              </a:buClr>
              <a:buSzPts val="2346"/>
              <a:buFont typeface="Nunito Sans"/>
              <a:buNone/>
            </a:pPr>
            <a:r>
              <a:rPr b="0" i="0" lang="en-US" sz="2345" u="none" cap="none" strike="noStrike">
                <a:solidFill>
                  <a:srgbClr val="002060"/>
                </a:solidFill>
                <a:latin typeface="Nunito Sans"/>
                <a:ea typeface="Nunito Sans"/>
                <a:cs typeface="Nunito Sans"/>
                <a:sym typeface="Nunito Sans"/>
              </a:rPr>
              <a:t>4</a:t>
            </a:r>
            <a:endParaRPr b="0" i="0" sz="2345" u="none" cap="none" strike="noStrike"/>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38e0bf7cbdf_0_99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80" name="Google Shape;880;g38e0bf7cbdf_0_99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81" name="Google Shape;881;g38e0bf7cbdf_0_990"/>
          <p:cNvSpPr/>
          <p:nvPr/>
        </p:nvSpPr>
        <p:spPr>
          <a:xfrm>
            <a:off x="397500" y="307450"/>
            <a:ext cx="11076600" cy="591900"/>
          </a:xfrm>
          <a:prstGeom prst="rect">
            <a:avLst/>
          </a:prstGeom>
          <a:noFill/>
          <a:ln>
            <a:noFill/>
          </a:ln>
        </p:spPr>
        <p:txBody>
          <a:bodyPr anchorCtr="0" anchor="t" bIns="0" lIns="0" spcFirstLastPara="1" rIns="0" wrap="square" tIns="0">
            <a:noAutofit/>
          </a:bodyPr>
          <a:lstStyle/>
          <a:p>
            <a:pPr indent="0" lvl="0" marL="0" marR="0" rtl="0" algn="l">
              <a:lnSpc>
                <a:spcPct val="125882"/>
              </a:lnSpc>
              <a:spcBef>
                <a:spcPts val="0"/>
              </a:spcBef>
              <a:spcAft>
                <a:spcPts val="0"/>
              </a:spcAft>
              <a:buClr>
                <a:srgbClr val="D1282E"/>
              </a:buClr>
              <a:buSzPts val="3696"/>
              <a:buFont typeface="Nunito Sans"/>
              <a:buNone/>
            </a:pPr>
            <a:r>
              <a:rPr i="0" lang="en-US" sz="3695" u="none" cap="none" strike="noStrike">
                <a:solidFill>
                  <a:srgbClr val="D1282E"/>
                </a:solidFill>
              </a:rPr>
              <a:t>Case Example: Supply Chain Disruption Response</a:t>
            </a:r>
            <a:endParaRPr i="0" sz="3695" u="none" cap="none" strike="noStrike"/>
          </a:p>
        </p:txBody>
      </p:sp>
      <p:sp>
        <p:nvSpPr>
          <p:cNvPr id="882" name="Google Shape;882;g38e0bf7cbdf_0_990"/>
          <p:cNvSpPr/>
          <p:nvPr/>
        </p:nvSpPr>
        <p:spPr>
          <a:xfrm>
            <a:off x="397500" y="1277780"/>
            <a:ext cx="11397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8"/>
              <a:buFont typeface="Inter"/>
              <a:buNone/>
            </a:pPr>
            <a:r>
              <a:rPr i="0" lang="en-US" sz="1478" u="none" cap="none" strike="noStrike">
                <a:solidFill>
                  <a:srgbClr val="002060"/>
                </a:solidFill>
              </a:rPr>
              <a:t>A global manufacturer faced a critical supplier outage that threatened production operations. Through effective third-party resilience planning, they successfully maintained operations and minimized business impact.</a:t>
            </a:r>
            <a:endParaRPr i="0" sz="1478" u="none" cap="none" strike="noStrike"/>
          </a:p>
        </p:txBody>
      </p:sp>
      <p:sp>
        <p:nvSpPr>
          <p:cNvPr id="883" name="Google Shape;883;g38e0bf7cbdf_0_990"/>
          <p:cNvSpPr/>
          <p:nvPr/>
        </p:nvSpPr>
        <p:spPr>
          <a:xfrm>
            <a:off x="397500" y="2167663"/>
            <a:ext cx="2366700" cy="2958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1282E"/>
              </a:buClr>
              <a:buSzPts val="1826"/>
              <a:buFont typeface="Nunito Sans"/>
              <a:buNone/>
            </a:pPr>
            <a:r>
              <a:rPr i="0" lang="en-US" sz="1826" u="none" cap="none" strike="noStrike">
                <a:solidFill>
                  <a:srgbClr val="D1282E"/>
                </a:solidFill>
              </a:rPr>
              <a:t>Situation</a:t>
            </a:r>
            <a:endParaRPr i="0" sz="1826" u="none" cap="none" strike="noStrike"/>
          </a:p>
        </p:txBody>
      </p:sp>
      <p:sp>
        <p:nvSpPr>
          <p:cNvPr id="884" name="Google Shape;884;g38e0bf7cbdf_0_990"/>
          <p:cNvSpPr/>
          <p:nvPr/>
        </p:nvSpPr>
        <p:spPr>
          <a:xfrm>
            <a:off x="397500" y="2747459"/>
            <a:ext cx="11397000" cy="303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8"/>
              <a:buFont typeface="Inter"/>
              <a:buNone/>
            </a:pPr>
            <a:r>
              <a:rPr i="0" lang="en-US" sz="1478" u="none" cap="none" strike="noStrike">
                <a:solidFill>
                  <a:srgbClr val="002060"/>
                </a:solidFill>
              </a:rPr>
              <a:t>Primary component supplier suffered facility fire, halting production for estimated 6 weeks</a:t>
            </a:r>
            <a:endParaRPr i="0" sz="1478" u="none" cap="none" strike="noStrike"/>
          </a:p>
        </p:txBody>
      </p:sp>
      <p:sp>
        <p:nvSpPr>
          <p:cNvPr id="885" name="Google Shape;885;g38e0bf7cbdf_0_990"/>
          <p:cNvSpPr/>
          <p:nvPr/>
        </p:nvSpPr>
        <p:spPr>
          <a:xfrm>
            <a:off x="397500" y="3334399"/>
            <a:ext cx="2366700" cy="2958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1282E"/>
              </a:buClr>
              <a:buSzPts val="1826"/>
              <a:buFont typeface="Nunito Sans"/>
              <a:buNone/>
            </a:pPr>
            <a:r>
              <a:rPr i="0" lang="en-US" sz="1826" u="none" cap="none" strike="noStrike">
                <a:solidFill>
                  <a:srgbClr val="D1282E"/>
                </a:solidFill>
              </a:rPr>
              <a:t>Response</a:t>
            </a:r>
            <a:endParaRPr i="0" sz="1826" u="none" cap="none" strike="noStrike"/>
          </a:p>
        </p:txBody>
      </p:sp>
      <p:sp>
        <p:nvSpPr>
          <p:cNvPr id="886" name="Google Shape;886;g38e0bf7cbdf_0_990"/>
          <p:cNvSpPr/>
          <p:nvPr/>
        </p:nvSpPr>
        <p:spPr>
          <a:xfrm>
            <a:off x="397500" y="3914195"/>
            <a:ext cx="11397000" cy="303000"/>
          </a:xfrm>
          <a:prstGeom prst="rect">
            <a:avLst/>
          </a:prstGeom>
          <a:noFill/>
          <a:ln>
            <a:noFill/>
          </a:ln>
        </p:spPr>
        <p:txBody>
          <a:bodyPr anchorCtr="0" anchor="t" bIns="0" lIns="0" spcFirstLastPara="1" rIns="0" wrap="square" tIns="0">
            <a:noAutofit/>
          </a:bodyPr>
          <a:lstStyle/>
          <a:p>
            <a:pPr indent="-298180" lvl="0" marL="298180" marR="0" rtl="0" algn="l">
              <a:lnSpc>
                <a:spcPct val="158823"/>
              </a:lnSpc>
              <a:spcBef>
                <a:spcPts val="0"/>
              </a:spcBef>
              <a:spcAft>
                <a:spcPts val="0"/>
              </a:spcAft>
              <a:buClr>
                <a:srgbClr val="002060"/>
              </a:buClr>
              <a:buSzPts val="1478"/>
              <a:buChar char="•"/>
            </a:pPr>
            <a:r>
              <a:rPr i="0" lang="en-US" sz="1478" u="none" cap="none" strike="noStrike">
                <a:solidFill>
                  <a:srgbClr val="002060"/>
                </a:solidFill>
              </a:rPr>
              <a:t>Activated pre-qualified alternate suppliers within 48 hours</a:t>
            </a:r>
            <a:endParaRPr i="0" sz="1478" u="none" cap="none" strike="noStrike"/>
          </a:p>
        </p:txBody>
      </p:sp>
      <p:sp>
        <p:nvSpPr>
          <p:cNvPr id="887" name="Google Shape;887;g38e0bf7cbdf_0_990"/>
          <p:cNvSpPr/>
          <p:nvPr/>
        </p:nvSpPr>
        <p:spPr>
          <a:xfrm>
            <a:off x="397500" y="4283400"/>
            <a:ext cx="11397000" cy="303000"/>
          </a:xfrm>
          <a:prstGeom prst="rect">
            <a:avLst/>
          </a:prstGeom>
          <a:noFill/>
          <a:ln>
            <a:noFill/>
          </a:ln>
        </p:spPr>
        <p:txBody>
          <a:bodyPr anchorCtr="0" anchor="t" bIns="0" lIns="0" spcFirstLastPara="1" rIns="0" wrap="square" tIns="0">
            <a:noAutofit/>
          </a:bodyPr>
          <a:lstStyle/>
          <a:p>
            <a:pPr indent="-298180" lvl="0" marL="298180" marR="0" rtl="0" algn="l">
              <a:lnSpc>
                <a:spcPct val="158823"/>
              </a:lnSpc>
              <a:spcBef>
                <a:spcPts val="0"/>
              </a:spcBef>
              <a:spcAft>
                <a:spcPts val="0"/>
              </a:spcAft>
              <a:buClr>
                <a:srgbClr val="002060"/>
              </a:buClr>
              <a:buSzPts val="1478"/>
              <a:buChar char="•"/>
            </a:pPr>
            <a:r>
              <a:rPr i="0" lang="en-US" sz="1478" u="none" cap="none" strike="noStrike">
                <a:solidFill>
                  <a:srgbClr val="002060"/>
                </a:solidFill>
              </a:rPr>
              <a:t>Coordinated logistics rerouting through backup distribution network</a:t>
            </a:r>
            <a:endParaRPr i="0" sz="1478" u="none" cap="none" strike="noStrike"/>
          </a:p>
        </p:txBody>
      </p:sp>
      <p:sp>
        <p:nvSpPr>
          <p:cNvPr id="888" name="Google Shape;888;g38e0bf7cbdf_0_990"/>
          <p:cNvSpPr/>
          <p:nvPr/>
        </p:nvSpPr>
        <p:spPr>
          <a:xfrm>
            <a:off x="397500" y="4652606"/>
            <a:ext cx="11397000" cy="303000"/>
          </a:xfrm>
          <a:prstGeom prst="rect">
            <a:avLst/>
          </a:prstGeom>
          <a:noFill/>
          <a:ln>
            <a:noFill/>
          </a:ln>
        </p:spPr>
        <p:txBody>
          <a:bodyPr anchorCtr="0" anchor="t" bIns="0" lIns="0" spcFirstLastPara="1" rIns="0" wrap="square" tIns="0">
            <a:noAutofit/>
          </a:bodyPr>
          <a:lstStyle/>
          <a:p>
            <a:pPr indent="-298180" lvl="0" marL="298180" marR="0" rtl="0" algn="l">
              <a:lnSpc>
                <a:spcPct val="158823"/>
              </a:lnSpc>
              <a:spcBef>
                <a:spcPts val="0"/>
              </a:spcBef>
              <a:spcAft>
                <a:spcPts val="0"/>
              </a:spcAft>
              <a:buClr>
                <a:srgbClr val="002060"/>
              </a:buClr>
              <a:buSzPts val="1478"/>
              <a:buChar char="•"/>
            </a:pPr>
            <a:r>
              <a:rPr i="0" lang="en-US" sz="1478" u="none" cap="none" strike="noStrike">
                <a:solidFill>
                  <a:srgbClr val="002060"/>
                </a:solidFill>
              </a:rPr>
              <a:t>Implemented inventory buffer protocols to maintain production</a:t>
            </a:r>
            <a:endParaRPr i="0" sz="1478" u="none" cap="none" strike="noStrike"/>
          </a:p>
        </p:txBody>
      </p:sp>
      <p:sp>
        <p:nvSpPr>
          <p:cNvPr id="889" name="Google Shape;889;g38e0bf7cbdf_0_990"/>
          <p:cNvSpPr/>
          <p:nvPr/>
        </p:nvSpPr>
        <p:spPr>
          <a:xfrm>
            <a:off x="397500" y="5239547"/>
            <a:ext cx="2366700" cy="2958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1282E"/>
              </a:buClr>
              <a:buSzPts val="1826"/>
              <a:buFont typeface="Nunito Sans"/>
              <a:buNone/>
            </a:pPr>
            <a:r>
              <a:rPr i="0" lang="en-US" sz="1826" u="none" cap="none" strike="noStrike">
                <a:solidFill>
                  <a:srgbClr val="D1282E"/>
                </a:solidFill>
              </a:rPr>
              <a:t>Outcome</a:t>
            </a:r>
            <a:endParaRPr i="0" sz="1826" u="none" cap="none" strike="noStrike"/>
          </a:p>
        </p:txBody>
      </p:sp>
      <p:sp>
        <p:nvSpPr>
          <p:cNvPr id="890" name="Google Shape;890;g38e0bf7cbdf_0_990"/>
          <p:cNvSpPr/>
          <p:nvPr/>
        </p:nvSpPr>
        <p:spPr>
          <a:xfrm>
            <a:off x="397500" y="5819342"/>
            <a:ext cx="11397000" cy="6060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478"/>
              <a:buFont typeface="Inter"/>
              <a:buNone/>
            </a:pPr>
            <a:r>
              <a:rPr i="0" lang="en-US" sz="1478" u="none" cap="none" strike="noStrike">
                <a:solidFill>
                  <a:srgbClr val="002060"/>
                </a:solidFill>
              </a:rPr>
              <a:t>Maintained 95% production capacity with minimal customer impact, highlighting the importance of redundancy, coordination, and vendor governance.</a:t>
            </a:r>
            <a:endParaRPr i="0" sz="1478" u="none" cap="none" strike="noStrike"/>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g38e0bf7cbdf_0_100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97" name="Google Shape;897;g38e0bf7cbdf_0_100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98" name="Google Shape;898;g38e0bf7cbdf_0_1006"/>
          <p:cNvSpPr/>
          <p:nvPr/>
        </p:nvSpPr>
        <p:spPr>
          <a:xfrm>
            <a:off x="254051" y="365350"/>
            <a:ext cx="8646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Summary and Key Takeaways</a:t>
            </a:r>
            <a:endParaRPr i="0" sz="4450" u="none" cap="none" strike="noStrike"/>
          </a:p>
        </p:txBody>
      </p:sp>
      <p:sp>
        <p:nvSpPr>
          <p:cNvPr id="899" name="Google Shape;899;g38e0bf7cbdf_0_1006"/>
          <p:cNvSpPr/>
          <p:nvPr/>
        </p:nvSpPr>
        <p:spPr>
          <a:xfrm>
            <a:off x="254040" y="1300941"/>
            <a:ext cx="7604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Strategic Imperative:</a:t>
            </a:r>
            <a:r>
              <a:rPr i="0" lang="en-US" sz="1750" u="none" cap="none" strike="noStrike">
                <a:solidFill>
                  <a:srgbClr val="002060"/>
                </a:solidFill>
              </a:rPr>
              <a:t> Vendor and supply chain resilience underpin continuity success and organizational competitiveness</a:t>
            </a:r>
            <a:endParaRPr i="0" sz="1750" u="none" cap="none" strike="noStrike"/>
          </a:p>
        </p:txBody>
      </p:sp>
      <p:sp>
        <p:nvSpPr>
          <p:cNvPr id="900" name="Google Shape;900;g38e0bf7cbdf_0_1006"/>
          <p:cNvSpPr/>
          <p:nvPr/>
        </p:nvSpPr>
        <p:spPr>
          <a:xfrm>
            <a:off x="254040" y="2106042"/>
            <a:ext cx="7604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Systematic Approach:</a:t>
            </a:r>
            <a:r>
              <a:rPr i="0" lang="en-US" sz="1750" u="none" cap="none" strike="noStrike">
                <a:solidFill>
                  <a:srgbClr val="002060"/>
                </a:solidFill>
              </a:rPr>
              <a:t> Assess, tier, and test third-party dependencies using established frameworks and methodologies</a:t>
            </a:r>
            <a:endParaRPr i="0" sz="1750" u="none" cap="none" strike="noStrike"/>
          </a:p>
        </p:txBody>
      </p:sp>
      <p:sp>
        <p:nvSpPr>
          <p:cNvPr id="901" name="Google Shape;901;g38e0bf7cbdf_0_1006"/>
          <p:cNvSpPr/>
          <p:nvPr/>
        </p:nvSpPr>
        <p:spPr>
          <a:xfrm>
            <a:off x="254040" y="2911143"/>
            <a:ext cx="7604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Governance Foundation:</a:t>
            </a:r>
            <a:r>
              <a:rPr i="0" lang="en-US" sz="1750" u="none" cap="none" strike="noStrike">
                <a:solidFill>
                  <a:srgbClr val="002060"/>
                </a:solidFill>
              </a:rPr>
              <a:t> Build strong governance and contract alignment for long-term relationship stability</a:t>
            </a:r>
            <a:endParaRPr i="0" sz="1750" u="none" cap="none" strike="noStrike"/>
          </a:p>
        </p:txBody>
      </p:sp>
      <p:sp>
        <p:nvSpPr>
          <p:cNvPr id="902" name="Google Shape;902;g38e0bf7cbdf_0_1006"/>
          <p:cNvSpPr/>
          <p:nvPr/>
        </p:nvSpPr>
        <p:spPr>
          <a:xfrm>
            <a:off x="254040" y="3716243"/>
            <a:ext cx="76044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Continuous Evolution:</a:t>
            </a:r>
            <a:r>
              <a:rPr i="0" lang="en-US" sz="1750" u="none" cap="none" strike="noStrike">
                <a:solidFill>
                  <a:srgbClr val="002060"/>
                </a:solidFill>
              </a:rPr>
              <a:t> Maintain ongoing monitoring, improvement, and adaptation to changing risk landscapes</a:t>
            </a:r>
            <a:endParaRPr i="0" sz="1750" u="none" cap="none" strike="noStrike"/>
          </a:p>
        </p:txBody>
      </p:sp>
      <p:sp>
        <p:nvSpPr>
          <p:cNvPr id="903" name="Google Shape;903;g38e0bf7cbdf_0_1006"/>
          <p:cNvSpPr/>
          <p:nvPr/>
        </p:nvSpPr>
        <p:spPr>
          <a:xfrm>
            <a:off x="254040" y="4697199"/>
            <a:ext cx="7604400" cy="1689600"/>
          </a:xfrm>
          <a:prstGeom prst="roundRect">
            <a:avLst>
              <a:gd fmla="val 5638" name="adj"/>
            </a:avLst>
          </a:prstGeom>
          <a:solidFill>
            <a:srgbClr val="F1C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04" name="Google Shape;904;g38e0bf7cbdf_0_1006"/>
          <p:cNvPicPr preferRelativeResize="0"/>
          <p:nvPr/>
        </p:nvPicPr>
        <p:blipFill rotWithShape="1">
          <a:blip r:embed="rId3">
            <a:alphaModFix/>
          </a:blip>
          <a:srcRect b="0" l="0" r="0" t="0"/>
          <a:stretch/>
        </p:blipFill>
        <p:spPr>
          <a:xfrm>
            <a:off x="480854" y="5041290"/>
            <a:ext cx="283488" cy="226814"/>
          </a:xfrm>
          <a:prstGeom prst="rect">
            <a:avLst/>
          </a:prstGeom>
          <a:noFill/>
          <a:ln>
            <a:noFill/>
          </a:ln>
        </p:spPr>
      </p:pic>
      <p:sp>
        <p:nvSpPr>
          <p:cNvPr id="905" name="Google Shape;905;g38e0bf7cbdf_0_1006"/>
          <p:cNvSpPr/>
          <p:nvPr/>
        </p:nvSpPr>
        <p:spPr>
          <a:xfrm>
            <a:off x="991156" y="4980687"/>
            <a:ext cx="66405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750"/>
              <a:buFont typeface="Inter"/>
              <a:buNone/>
            </a:pPr>
            <a:r>
              <a:rPr b="1" i="0" lang="en-US" sz="1750" u="none" cap="none" strike="noStrike">
                <a:solidFill>
                  <a:srgbClr val="000000"/>
                </a:solidFill>
              </a:rPr>
              <a:t>Remember:</a:t>
            </a:r>
            <a:r>
              <a:rPr i="0" lang="en-US" sz="1750" u="none" cap="none" strike="noStrike">
                <a:solidFill>
                  <a:srgbClr val="000000"/>
                </a:solidFill>
              </a:rPr>
              <a:t> Third-party resilience is not a one-time activity but an ongoing strategic capability that requires investment, attention, and continuous refinement.</a:t>
            </a:r>
            <a:endParaRPr i="0" sz="1750" u="none" cap="none" strike="noStrike"/>
          </a:p>
        </p:txBody>
      </p:sp>
      <p:pic>
        <p:nvPicPr>
          <p:cNvPr descr="preencoded.png" id="906" name="Google Shape;906;g38e0bf7cbdf_0_1006"/>
          <p:cNvPicPr preferRelativeResize="0"/>
          <p:nvPr/>
        </p:nvPicPr>
        <p:blipFill rotWithShape="1">
          <a:blip r:embed="rId4">
            <a:alphaModFix/>
          </a:blip>
          <a:srcRect b="0" l="0" r="0" t="0"/>
          <a:stretch/>
        </p:blipFill>
        <p:spPr>
          <a:xfrm>
            <a:off x="8311767" y="1628073"/>
            <a:ext cx="3291807" cy="32918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38e0bf7cbdf_0_428"/>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913" name="Google Shape;913;g38e0bf7cbdf_0_428"/>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914" name="Google Shape;914;g38e0bf7cbdf_0_428"/>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g38e0bf7cbdf_0_117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21" name="Google Shape;921;g38e0bf7cbdf_0_117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22" name="Google Shape;922;g38e0bf7cbdf_0_1172"/>
          <p:cNvSpPr/>
          <p:nvPr/>
        </p:nvSpPr>
        <p:spPr>
          <a:xfrm>
            <a:off x="414950" y="516225"/>
            <a:ext cx="11541600" cy="1398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4376"/>
              <a:buFont typeface="Nunito Sans"/>
              <a:buNone/>
            </a:pPr>
            <a:r>
              <a:rPr i="0" lang="en-US" sz="4375" u="none" cap="none" strike="noStrike">
                <a:solidFill>
                  <a:srgbClr val="D1282E"/>
                </a:solidFill>
              </a:rPr>
              <a:t>Workforce Adaptability and Vendor Dependency</a:t>
            </a:r>
            <a:endParaRPr i="0" sz="4375" u="none" cap="none" strike="noStrike"/>
          </a:p>
        </p:txBody>
      </p:sp>
      <p:sp>
        <p:nvSpPr>
          <p:cNvPr id="923" name="Google Shape;923;g38e0bf7cbdf_0_1172"/>
          <p:cNvSpPr/>
          <p:nvPr/>
        </p:nvSpPr>
        <p:spPr>
          <a:xfrm>
            <a:off x="414950" y="2306322"/>
            <a:ext cx="6239700" cy="259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269"/>
              <a:buFont typeface="Inter"/>
              <a:buNone/>
            </a:pPr>
            <a:r>
              <a:rPr i="0" lang="en-US" sz="1268" u="none" cap="none" strike="noStrike">
                <a:solidFill>
                  <a:srgbClr val="002060"/>
                </a:solidFill>
              </a:rPr>
              <a:t>Human, Physical &amp; Vendor Resilience Module</a:t>
            </a:r>
            <a:endParaRPr i="0" sz="1268" u="none" cap="none" strike="noStrike"/>
          </a:p>
        </p:txBody>
      </p:sp>
      <p:sp>
        <p:nvSpPr>
          <p:cNvPr id="924" name="Google Shape;924;g38e0bf7cbdf_0_1172"/>
          <p:cNvSpPr/>
          <p:nvPr/>
        </p:nvSpPr>
        <p:spPr>
          <a:xfrm>
            <a:off x="414950" y="2711543"/>
            <a:ext cx="6239700" cy="10374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002060"/>
              </a:buClr>
              <a:buSzPts val="1269"/>
              <a:buFont typeface="Inter"/>
              <a:buNone/>
            </a:pPr>
            <a:r>
              <a:rPr i="0" lang="en-US" sz="1268" u="none" cap="none" strike="noStrike">
                <a:solidFill>
                  <a:srgbClr val="002060"/>
                </a:solidFill>
              </a:rPr>
              <a:t>This session explores how adaptable workforces and reliable vendors jointly sustain business operations under stress. Learners will understand how people strategies and supplier planning enhance resilience for DRI International certifications (ABCP, CBCP, ACRP, CCRP).</a:t>
            </a:r>
            <a:endParaRPr i="0" sz="1268" u="none" cap="none" strike="noStrike"/>
          </a:p>
        </p:txBody>
      </p:sp>
      <p:sp>
        <p:nvSpPr>
          <p:cNvPr id="925" name="Google Shape;925;g38e0bf7cbdf_0_1172"/>
          <p:cNvSpPr/>
          <p:nvPr/>
        </p:nvSpPr>
        <p:spPr>
          <a:xfrm>
            <a:off x="414950" y="3910952"/>
            <a:ext cx="3242100" cy="4053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D1282E"/>
              </a:buClr>
              <a:buSzPts val="2538"/>
              <a:buFont typeface="Nunito Sans"/>
              <a:buNone/>
            </a:pPr>
            <a:r>
              <a:rPr i="0" lang="en-US" sz="2537" u="none" cap="none" strike="noStrike">
                <a:solidFill>
                  <a:srgbClr val="D1282E"/>
                </a:solidFill>
              </a:rPr>
              <a:t>Learning Objectives</a:t>
            </a:r>
            <a:endParaRPr i="0" sz="2537" u="none" cap="none" strike="noStrike"/>
          </a:p>
        </p:txBody>
      </p:sp>
      <p:sp>
        <p:nvSpPr>
          <p:cNvPr id="926" name="Google Shape;926;g38e0bf7cbdf_0_1172"/>
          <p:cNvSpPr/>
          <p:nvPr/>
        </p:nvSpPr>
        <p:spPr>
          <a:xfrm>
            <a:off x="414950" y="4478304"/>
            <a:ext cx="6239700" cy="259500"/>
          </a:xfrm>
          <a:prstGeom prst="rect">
            <a:avLst/>
          </a:prstGeom>
          <a:noFill/>
          <a:ln>
            <a:noFill/>
          </a:ln>
        </p:spPr>
        <p:txBody>
          <a:bodyPr anchorCtr="0" anchor="t" bIns="0" lIns="0" spcFirstLastPara="1" rIns="0" wrap="square" tIns="0">
            <a:noAutofit/>
          </a:bodyPr>
          <a:lstStyle/>
          <a:p>
            <a:pPr indent="-300085" lvl="0" marL="300085" marR="0" rtl="0" algn="l">
              <a:lnSpc>
                <a:spcPct val="158620"/>
              </a:lnSpc>
              <a:spcBef>
                <a:spcPts val="0"/>
              </a:spcBef>
              <a:spcAft>
                <a:spcPts val="0"/>
              </a:spcAft>
              <a:buClr>
                <a:srgbClr val="002060"/>
              </a:buClr>
              <a:buSzPts val="1269"/>
              <a:buChar char="•"/>
            </a:pPr>
            <a:r>
              <a:rPr i="0" lang="en-US" sz="1268" u="none" cap="none" strike="noStrike">
                <a:solidFill>
                  <a:srgbClr val="002060"/>
                </a:solidFill>
              </a:rPr>
              <a:t>Define workforce adaptability and vendor dependency concepts.</a:t>
            </a:r>
            <a:endParaRPr i="0" sz="1268" u="none" cap="none" strike="noStrike"/>
          </a:p>
        </p:txBody>
      </p:sp>
      <p:sp>
        <p:nvSpPr>
          <p:cNvPr id="927" name="Google Shape;927;g38e0bf7cbdf_0_1172"/>
          <p:cNvSpPr/>
          <p:nvPr/>
        </p:nvSpPr>
        <p:spPr>
          <a:xfrm>
            <a:off x="414950" y="4794333"/>
            <a:ext cx="6239700" cy="259500"/>
          </a:xfrm>
          <a:prstGeom prst="rect">
            <a:avLst/>
          </a:prstGeom>
          <a:noFill/>
          <a:ln>
            <a:noFill/>
          </a:ln>
        </p:spPr>
        <p:txBody>
          <a:bodyPr anchorCtr="0" anchor="t" bIns="0" lIns="0" spcFirstLastPara="1" rIns="0" wrap="square" tIns="0">
            <a:noAutofit/>
          </a:bodyPr>
          <a:lstStyle/>
          <a:p>
            <a:pPr indent="-300085" lvl="0" marL="300085" marR="0" rtl="0" algn="l">
              <a:lnSpc>
                <a:spcPct val="158620"/>
              </a:lnSpc>
              <a:spcBef>
                <a:spcPts val="0"/>
              </a:spcBef>
              <a:spcAft>
                <a:spcPts val="0"/>
              </a:spcAft>
              <a:buClr>
                <a:srgbClr val="002060"/>
              </a:buClr>
              <a:buSzPts val="1269"/>
              <a:buChar char="•"/>
            </a:pPr>
            <a:r>
              <a:rPr i="0" lang="en-US" sz="1268" u="none" cap="none" strike="noStrike">
                <a:solidFill>
                  <a:srgbClr val="002060"/>
                </a:solidFill>
              </a:rPr>
              <a:t>Identify alignment points between people and suppliers in resilience.</a:t>
            </a:r>
            <a:endParaRPr i="0" sz="1268" u="none" cap="none" strike="noStrike"/>
          </a:p>
        </p:txBody>
      </p:sp>
      <p:sp>
        <p:nvSpPr>
          <p:cNvPr id="928" name="Google Shape;928;g38e0bf7cbdf_0_1172"/>
          <p:cNvSpPr/>
          <p:nvPr/>
        </p:nvSpPr>
        <p:spPr>
          <a:xfrm>
            <a:off x="414950" y="5110362"/>
            <a:ext cx="6239700" cy="259500"/>
          </a:xfrm>
          <a:prstGeom prst="rect">
            <a:avLst/>
          </a:prstGeom>
          <a:noFill/>
          <a:ln>
            <a:noFill/>
          </a:ln>
        </p:spPr>
        <p:txBody>
          <a:bodyPr anchorCtr="0" anchor="t" bIns="0" lIns="0" spcFirstLastPara="1" rIns="0" wrap="square" tIns="0">
            <a:noAutofit/>
          </a:bodyPr>
          <a:lstStyle/>
          <a:p>
            <a:pPr indent="-300085" lvl="0" marL="300085" marR="0" rtl="0" algn="l">
              <a:lnSpc>
                <a:spcPct val="158620"/>
              </a:lnSpc>
              <a:spcBef>
                <a:spcPts val="0"/>
              </a:spcBef>
              <a:spcAft>
                <a:spcPts val="0"/>
              </a:spcAft>
              <a:buClr>
                <a:srgbClr val="002060"/>
              </a:buClr>
              <a:buSzPts val="1269"/>
              <a:buChar char="•"/>
            </a:pPr>
            <a:r>
              <a:rPr i="0" lang="en-US" sz="1268" u="none" cap="none" strike="noStrike">
                <a:solidFill>
                  <a:srgbClr val="002060"/>
                </a:solidFill>
              </a:rPr>
              <a:t>Apply integrated resilience thinking to continuity planning.</a:t>
            </a:r>
            <a:endParaRPr i="0" sz="1268" u="none" cap="none" strike="noStrike"/>
          </a:p>
        </p:txBody>
      </p:sp>
      <p:sp>
        <p:nvSpPr>
          <p:cNvPr id="929" name="Google Shape;929;g38e0bf7cbdf_0_1172"/>
          <p:cNvSpPr/>
          <p:nvPr/>
        </p:nvSpPr>
        <p:spPr>
          <a:xfrm>
            <a:off x="414950" y="5426390"/>
            <a:ext cx="6239700" cy="259500"/>
          </a:xfrm>
          <a:prstGeom prst="rect">
            <a:avLst/>
          </a:prstGeom>
          <a:noFill/>
          <a:ln>
            <a:noFill/>
          </a:ln>
        </p:spPr>
        <p:txBody>
          <a:bodyPr anchorCtr="0" anchor="t" bIns="0" lIns="0" spcFirstLastPara="1" rIns="0" wrap="square" tIns="0">
            <a:noAutofit/>
          </a:bodyPr>
          <a:lstStyle/>
          <a:p>
            <a:pPr indent="-300085" lvl="0" marL="300085" marR="0" rtl="0" algn="l">
              <a:lnSpc>
                <a:spcPct val="158620"/>
              </a:lnSpc>
              <a:spcBef>
                <a:spcPts val="0"/>
              </a:spcBef>
              <a:spcAft>
                <a:spcPts val="0"/>
              </a:spcAft>
              <a:buClr>
                <a:srgbClr val="002060"/>
              </a:buClr>
              <a:buSzPts val="1269"/>
              <a:buChar char="•"/>
            </a:pPr>
            <a:r>
              <a:rPr i="0" lang="en-US" sz="1268" u="none" cap="none" strike="noStrike">
                <a:solidFill>
                  <a:srgbClr val="002060"/>
                </a:solidFill>
              </a:rPr>
              <a:t>Understand collaboration between HR and supply chain teams.</a:t>
            </a:r>
            <a:endParaRPr i="0" sz="1268" u="none" cap="none" strike="noStrike"/>
          </a:p>
        </p:txBody>
      </p:sp>
      <p:sp>
        <p:nvSpPr>
          <p:cNvPr id="930" name="Google Shape;930;g38e0bf7cbdf_0_1172"/>
          <p:cNvSpPr/>
          <p:nvPr/>
        </p:nvSpPr>
        <p:spPr>
          <a:xfrm>
            <a:off x="7057062" y="500074"/>
            <a:ext cx="5033400" cy="2595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SzPts val="1269"/>
              <a:buFont typeface="Arial"/>
              <a:buNone/>
            </a:pPr>
            <a:r>
              <a:t/>
            </a:r>
            <a:endParaRPr b="0" i="0" sz="1268" u="none" cap="none" strike="noStrike"/>
          </a:p>
        </p:txBody>
      </p:sp>
      <p:pic>
        <p:nvPicPr>
          <p:cNvPr descr="preencoded.png" id="931" name="Google Shape;931;g38e0bf7cbdf_0_1172"/>
          <p:cNvPicPr preferRelativeResize="0"/>
          <p:nvPr/>
        </p:nvPicPr>
        <p:blipFill rotWithShape="1">
          <a:blip r:embed="rId3">
            <a:alphaModFix/>
          </a:blip>
          <a:srcRect b="0" l="0" r="0" t="0"/>
          <a:stretch/>
        </p:blipFill>
        <p:spPr>
          <a:xfrm>
            <a:off x="7652023" y="1888725"/>
            <a:ext cx="3797201" cy="37971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g38e0bf7cbdf_0_1188"/>
          <p:cNvSpPr txBox="1"/>
          <p:nvPr>
            <p:ph type="title"/>
          </p:nvPr>
        </p:nvSpPr>
        <p:spPr>
          <a:xfrm>
            <a:off x="297325" y="7232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938" name="Google Shape;938;g38e0bf7cbdf_0_1188"/>
          <p:cNvSpPr txBox="1"/>
          <p:nvPr>
            <p:ph idx="1" type="body"/>
          </p:nvPr>
        </p:nvSpPr>
        <p:spPr>
          <a:xfrm>
            <a:off x="297325" y="1644400"/>
            <a:ext cx="5634600" cy="2948100"/>
          </a:xfrm>
          <a:prstGeom prst="rect">
            <a:avLst/>
          </a:prstGeom>
          <a:noFill/>
          <a:ln>
            <a:noFill/>
          </a:ln>
        </p:spPr>
        <p:txBody>
          <a:bodyPr anchorCtr="0" anchor="t" bIns="45700" lIns="91425" spcFirstLastPara="1" rIns="91425" wrap="square" tIns="45700">
            <a:normAutofit/>
          </a:bodyPr>
          <a:lstStyle/>
          <a:p>
            <a:pPr indent="-368300" lvl="0" marL="457200" rtl="0" algn="l">
              <a:lnSpc>
                <a:spcPct val="95000"/>
              </a:lnSpc>
              <a:spcBef>
                <a:spcPts val="1200"/>
              </a:spcBef>
              <a:spcAft>
                <a:spcPts val="0"/>
              </a:spcAft>
              <a:buSzPts val="2200"/>
              <a:buChar char="●"/>
            </a:pPr>
            <a:r>
              <a:rPr b="0" lang="en-US" sz="2200"/>
              <a:t>Workforce adaptability principles and applications</a:t>
            </a:r>
            <a:endParaRPr b="0" sz="2200"/>
          </a:p>
          <a:p>
            <a:pPr indent="-368300" lvl="0" marL="457200" rtl="0" algn="l">
              <a:lnSpc>
                <a:spcPct val="95000"/>
              </a:lnSpc>
              <a:spcBef>
                <a:spcPts val="0"/>
              </a:spcBef>
              <a:spcAft>
                <a:spcPts val="0"/>
              </a:spcAft>
              <a:buSzPts val="2200"/>
              <a:buChar char="●"/>
            </a:pPr>
            <a:r>
              <a:rPr b="0" lang="en-US" sz="2200"/>
              <a:t>Vendor dependency identification and risk mapping</a:t>
            </a:r>
            <a:endParaRPr b="0" sz="2200"/>
          </a:p>
          <a:p>
            <a:pPr indent="-368300" lvl="0" marL="457200" rtl="0" algn="l">
              <a:lnSpc>
                <a:spcPct val="95000"/>
              </a:lnSpc>
              <a:spcBef>
                <a:spcPts val="0"/>
              </a:spcBef>
              <a:spcAft>
                <a:spcPts val="0"/>
              </a:spcAft>
              <a:buSzPts val="2200"/>
              <a:buChar char="●"/>
            </a:pPr>
            <a:r>
              <a:rPr b="0" lang="en-US" sz="2200"/>
              <a:t>Collaboration strategies between HR and supply chain teams</a:t>
            </a:r>
            <a:endParaRPr b="0" sz="2200"/>
          </a:p>
          <a:p>
            <a:pPr indent="-368300" lvl="0" marL="457200" rtl="0" algn="l">
              <a:lnSpc>
                <a:spcPct val="95000"/>
              </a:lnSpc>
              <a:spcBef>
                <a:spcPts val="0"/>
              </a:spcBef>
              <a:spcAft>
                <a:spcPts val="0"/>
              </a:spcAft>
              <a:buSzPts val="2200"/>
              <a:buChar char="●"/>
            </a:pPr>
            <a:r>
              <a:rPr b="0" lang="en-US" sz="2200"/>
              <a:t>Integrated continuity planning approaches</a:t>
            </a:r>
            <a:endParaRPr b="0" sz="2200"/>
          </a:p>
        </p:txBody>
      </p:sp>
      <p:sp>
        <p:nvSpPr>
          <p:cNvPr id="939" name="Google Shape;939;g38e0bf7cbdf_0_118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40" name="Google Shape;940;g38e0bf7cbdf_0_118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41" name="Google Shape;941;g38e0bf7cbdf_0_1188"/>
          <p:cNvSpPr txBox="1"/>
          <p:nvPr>
            <p:ph idx="1" type="body"/>
          </p:nvPr>
        </p:nvSpPr>
        <p:spPr>
          <a:xfrm>
            <a:off x="5884400" y="1644400"/>
            <a:ext cx="6056100" cy="2948100"/>
          </a:xfrm>
          <a:prstGeom prst="rect">
            <a:avLst/>
          </a:prstGeom>
          <a:noFill/>
          <a:ln>
            <a:noFill/>
          </a:ln>
        </p:spPr>
        <p:txBody>
          <a:bodyPr anchorCtr="0" anchor="t" bIns="45700" lIns="91425" spcFirstLastPara="1" rIns="91425" wrap="square" tIns="45700">
            <a:noAutofit/>
          </a:bodyPr>
          <a:lstStyle/>
          <a:p>
            <a:pPr indent="-370840" lvl="0" marL="457200" rtl="0" algn="l">
              <a:lnSpc>
                <a:spcPct val="115000"/>
              </a:lnSpc>
              <a:spcBef>
                <a:spcPts val="1200"/>
              </a:spcBef>
              <a:spcAft>
                <a:spcPts val="0"/>
              </a:spcAft>
              <a:buSzPts val="2240"/>
              <a:buChar char="●"/>
            </a:pPr>
            <a:r>
              <a:rPr b="0" lang="en-US" sz="2240"/>
              <a:t>Define workforce adaptability and vendor dependency in resilience contexts</a:t>
            </a:r>
            <a:endParaRPr b="0" sz="2240"/>
          </a:p>
          <a:p>
            <a:pPr indent="-370840" lvl="0" marL="457200" rtl="0" algn="l">
              <a:lnSpc>
                <a:spcPct val="115000"/>
              </a:lnSpc>
              <a:spcBef>
                <a:spcPts val="0"/>
              </a:spcBef>
              <a:spcAft>
                <a:spcPts val="0"/>
              </a:spcAft>
              <a:buSzPts val="2240"/>
              <a:buChar char="●"/>
            </a:pPr>
            <a:r>
              <a:rPr b="0" lang="en-US" sz="2240"/>
              <a:t>Identify critical alignment points between people strategies and supplier planning</a:t>
            </a:r>
            <a:endParaRPr b="0" sz="2240"/>
          </a:p>
          <a:p>
            <a:pPr indent="-370840" lvl="0" marL="457200" rtl="0" algn="l">
              <a:lnSpc>
                <a:spcPct val="115000"/>
              </a:lnSpc>
              <a:spcBef>
                <a:spcPts val="0"/>
              </a:spcBef>
              <a:spcAft>
                <a:spcPts val="0"/>
              </a:spcAft>
              <a:buSzPts val="2240"/>
              <a:buChar char="●"/>
            </a:pPr>
            <a:r>
              <a:rPr b="0" lang="en-US" sz="2240"/>
              <a:t>Apply integrated resilience thinking to real-world scenarios</a:t>
            </a:r>
            <a:endParaRPr b="0" sz="2240"/>
          </a:p>
          <a:p>
            <a:pPr indent="-370840" lvl="0" marL="457200" rtl="0" algn="l">
              <a:lnSpc>
                <a:spcPct val="115000"/>
              </a:lnSpc>
              <a:spcBef>
                <a:spcPts val="0"/>
              </a:spcBef>
              <a:spcAft>
                <a:spcPts val="0"/>
              </a:spcAft>
              <a:buSzPts val="2240"/>
              <a:buChar char="●"/>
            </a:pPr>
            <a:r>
              <a:rPr b="0" lang="en-US" sz="2240"/>
              <a:t>Develop coordination skills between human resources and procurement functions</a:t>
            </a:r>
            <a:endParaRPr b="0" sz="2240"/>
          </a:p>
        </p:txBody>
      </p:sp>
      <p:sp>
        <p:nvSpPr>
          <p:cNvPr id="942" name="Google Shape;942;g38e0bf7cbdf_0_1188"/>
          <p:cNvSpPr txBox="1"/>
          <p:nvPr>
            <p:ph type="title"/>
          </p:nvPr>
        </p:nvSpPr>
        <p:spPr>
          <a:xfrm>
            <a:off x="5884400" y="7232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g38e0bf7cbdf_0_119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49" name="Google Shape;949;g38e0bf7cbdf_0_119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50" name="Google Shape;950;g38e0bf7cbdf_0_1198"/>
          <p:cNvPicPr preferRelativeResize="0"/>
          <p:nvPr/>
        </p:nvPicPr>
        <p:blipFill rotWithShape="1">
          <a:blip r:embed="rId3">
            <a:alphaModFix/>
          </a:blip>
          <a:srcRect b="0" l="0" r="0" t="0"/>
          <a:stretch/>
        </p:blipFill>
        <p:spPr>
          <a:xfrm>
            <a:off x="274275" y="884820"/>
            <a:ext cx="4240750" cy="4240750"/>
          </a:xfrm>
          <a:prstGeom prst="rect">
            <a:avLst/>
          </a:prstGeom>
          <a:noFill/>
          <a:ln>
            <a:noFill/>
          </a:ln>
        </p:spPr>
      </p:pic>
      <p:sp>
        <p:nvSpPr>
          <p:cNvPr id="951" name="Google Shape;951;g38e0bf7cbdf_0_1198"/>
          <p:cNvSpPr/>
          <p:nvPr/>
        </p:nvSpPr>
        <p:spPr>
          <a:xfrm>
            <a:off x="5002063" y="306625"/>
            <a:ext cx="6601500" cy="12306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63"/>
              <a:buFont typeface="Nunito Sans"/>
              <a:buNone/>
            </a:pPr>
            <a:r>
              <a:rPr i="0" lang="en-US" sz="3863" u="none" cap="none" strike="noStrike">
                <a:solidFill>
                  <a:srgbClr val="D1282E"/>
                </a:solidFill>
              </a:rPr>
              <a:t>The Human Element in Resilience</a:t>
            </a:r>
            <a:endParaRPr i="0" sz="3863" u="none" cap="none" strike="noStrike"/>
          </a:p>
        </p:txBody>
      </p:sp>
      <p:sp>
        <p:nvSpPr>
          <p:cNvPr id="952" name="Google Shape;952;g38e0bf7cbdf_0_1198"/>
          <p:cNvSpPr/>
          <p:nvPr/>
        </p:nvSpPr>
        <p:spPr>
          <a:xfrm>
            <a:off x="5002063" y="1758727"/>
            <a:ext cx="443100" cy="443100"/>
          </a:xfrm>
          <a:prstGeom prst="roundRect">
            <a:avLst>
              <a:gd fmla="val 18669" name="adj"/>
            </a:avLst>
          </a:prstGeom>
          <a:solidFill>
            <a:srgbClr val="F6D5D5"/>
          </a:solidFill>
          <a:ln cap="flat" cmpd="sng" w="8250">
            <a:solidFill>
              <a:srgbClr val="DCBBBB"/>
            </a:solidFill>
            <a:prstDash val="solid"/>
            <a:round/>
            <a:headEnd len="sm" w="sm" type="none"/>
            <a:tailEnd len="sm" w="sm" type="none"/>
          </a:ln>
        </p:spPr>
        <p:txBody>
          <a:bodyPr anchorCtr="0" anchor="ctr" bIns="79375" lIns="79375" spcFirstLastPara="1" rIns="79375" wrap="square" tIns="79375">
            <a:noAutofit/>
          </a:bodyPr>
          <a:lstStyle/>
          <a:p>
            <a:pPr indent="0" lvl="0" marL="0" rtl="0" algn="l">
              <a:spcBef>
                <a:spcPts val="0"/>
              </a:spcBef>
              <a:spcAft>
                <a:spcPts val="0"/>
              </a:spcAft>
              <a:buNone/>
            </a:pPr>
            <a:r>
              <a:t/>
            </a:r>
            <a:endParaRPr/>
          </a:p>
        </p:txBody>
      </p:sp>
      <p:sp>
        <p:nvSpPr>
          <p:cNvPr id="953" name="Google Shape;953;g38e0bf7cbdf_0_1198"/>
          <p:cNvSpPr/>
          <p:nvPr/>
        </p:nvSpPr>
        <p:spPr>
          <a:xfrm>
            <a:off x="5641964" y="1826325"/>
            <a:ext cx="2945400" cy="307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10"/>
              <a:buFont typeface="Nunito Sans"/>
              <a:buNone/>
            </a:pPr>
            <a:r>
              <a:rPr i="0" lang="en-US" sz="1909" u="none" cap="none" strike="noStrike">
                <a:solidFill>
                  <a:srgbClr val="002060"/>
                </a:solidFill>
              </a:rPr>
              <a:t>People as Adaptive Assets</a:t>
            </a:r>
            <a:endParaRPr i="0" sz="1909" u="none" cap="none" strike="noStrike"/>
          </a:p>
        </p:txBody>
      </p:sp>
      <p:sp>
        <p:nvSpPr>
          <p:cNvPr id="954" name="Google Shape;954;g38e0bf7cbdf_0_1198"/>
          <p:cNvSpPr/>
          <p:nvPr/>
        </p:nvSpPr>
        <p:spPr>
          <a:xfrm>
            <a:off x="5641964" y="2330824"/>
            <a:ext cx="5961600" cy="630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19"/>
              <a:buFont typeface="Inter"/>
              <a:buNone/>
            </a:pPr>
            <a:r>
              <a:rPr i="0" lang="en-US" sz="1519" u="none" cap="none" strike="noStrike">
                <a:solidFill>
                  <a:srgbClr val="002060"/>
                </a:solidFill>
              </a:rPr>
              <a:t>Employees are the most flexible part of the resilience equation, capable of rapid problem-solving and creative solutions.</a:t>
            </a:r>
            <a:endParaRPr i="0" sz="1519" u="none" cap="none" strike="noStrike"/>
          </a:p>
        </p:txBody>
      </p:sp>
      <p:sp>
        <p:nvSpPr>
          <p:cNvPr id="955" name="Google Shape;955;g38e0bf7cbdf_0_1198"/>
          <p:cNvSpPr/>
          <p:nvPr/>
        </p:nvSpPr>
        <p:spPr>
          <a:xfrm>
            <a:off x="5002063" y="3354706"/>
            <a:ext cx="443100" cy="443100"/>
          </a:xfrm>
          <a:prstGeom prst="roundRect">
            <a:avLst>
              <a:gd fmla="val 18669" name="adj"/>
            </a:avLst>
          </a:prstGeom>
          <a:solidFill>
            <a:srgbClr val="F6D5D5"/>
          </a:solidFill>
          <a:ln cap="flat" cmpd="sng" w="8250">
            <a:solidFill>
              <a:srgbClr val="DCBBBB"/>
            </a:solidFill>
            <a:prstDash val="solid"/>
            <a:round/>
            <a:headEnd len="sm" w="sm" type="none"/>
            <a:tailEnd len="sm" w="sm" type="none"/>
          </a:ln>
        </p:spPr>
        <p:txBody>
          <a:bodyPr anchorCtr="0" anchor="ctr" bIns="79375" lIns="79375" spcFirstLastPara="1" rIns="79375" wrap="square" tIns="79375">
            <a:noAutofit/>
          </a:bodyPr>
          <a:lstStyle/>
          <a:p>
            <a:pPr indent="0" lvl="0" marL="0" rtl="0" algn="l">
              <a:spcBef>
                <a:spcPts val="0"/>
              </a:spcBef>
              <a:spcAft>
                <a:spcPts val="0"/>
              </a:spcAft>
              <a:buNone/>
            </a:pPr>
            <a:r>
              <a:t/>
            </a:r>
            <a:endParaRPr/>
          </a:p>
        </p:txBody>
      </p:sp>
      <p:sp>
        <p:nvSpPr>
          <p:cNvPr id="956" name="Google Shape;956;g38e0bf7cbdf_0_1198"/>
          <p:cNvSpPr/>
          <p:nvPr/>
        </p:nvSpPr>
        <p:spPr>
          <a:xfrm>
            <a:off x="5641964" y="3422304"/>
            <a:ext cx="2470200" cy="307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10"/>
              <a:buFont typeface="Nunito Sans"/>
              <a:buNone/>
            </a:pPr>
            <a:r>
              <a:rPr i="0" lang="en-US" sz="1909" u="none" cap="none" strike="noStrike">
                <a:solidFill>
                  <a:srgbClr val="002060"/>
                </a:solidFill>
              </a:rPr>
              <a:t>Response Enablement</a:t>
            </a:r>
            <a:endParaRPr i="0" sz="1909" u="none" cap="none" strike="noStrike"/>
          </a:p>
        </p:txBody>
      </p:sp>
      <p:sp>
        <p:nvSpPr>
          <p:cNvPr id="957" name="Google Shape;957;g38e0bf7cbdf_0_1198"/>
          <p:cNvSpPr/>
          <p:nvPr/>
        </p:nvSpPr>
        <p:spPr>
          <a:xfrm>
            <a:off x="5641964" y="3926803"/>
            <a:ext cx="5961600" cy="945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19"/>
              <a:buFont typeface="Inter"/>
              <a:buNone/>
            </a:pPr>
            <a:r>
              <a:rPr i="0" lang="en-US" sz="1519" u="none" cap="none" strike="noStrike">
                <a:solidFill>
                  <a:srgbClr val="002060"/>
                </a:solidFill>
              </a:rPr>
              <a:t>Adaptable employees enable rapid response to disruptions through cross-training, empowerment, and clear communication.</a:t>
            </a:r>
            <a:endParaRPr i="0" sz="1519" u="none" cap="none" strike="noStrike"/>
          </a:p>
        </p:txBody>
      </p:sp>
      <p:sp>
        <p:nvSpPr>
          <p:cNvPr id="958" name="Google Shape;958;g38e0bf7cbdf_0_1198"/>
          <p:cNvSpPr/>
          <p:nvPr/>
        </p:nvSpPr>
        <p:spPr>
          <a:xfrm>
            <a:off x="5002063" y="5093426"/>
            <a:ext cx="6601500" cy="630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19"/>
              <a:buFont typeface="Inter"/>
              <a:buNone/>
            </a:pPr>
            <a:r>
              <a:rPr i="0" lang="en-US" sz="1519" u="none" cap="none" strike="noStrike">
                <a:solidFill>
                  <a:srgbClr val="002060"/>
                </a:solidFill>
              </a:rPr>
              <a:t>Training and empowerment reduce downtime and enhance organizational responsiveness during critical events.</a:t>
            </a:r>
            <a:endParaRPr i="0" sz="1519" u="none" cap="none" strike="noStrike"/>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g38e0bf7cbdf_0_121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65" name="Google Shape;965;g38e0bf7cbdf_0_121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66" name="Google Shape;966;g38e0bf7cbdf_0_1213"/>
          <p:cNvSpPr/>
          <p:nvPr/>
        </p:nvSpPr>
        <p:spPr>
          <a:xfrm>
            <a:off x="645626" y="787075"/>
            <a:ext cx="9371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Workforce Adaptability in Action</a:t>
            </a:r>
            <a:endParaRPr i="0" sz="4450" u="none" cap="none" strike="noStrike"/>
          </a:p>
        </p:txBody>
      </p:sp>
      <p:sp>
        <p:nvSpPr>
          <p:cNvPr id="967" name="Google Shape;967;g38e0bf7cbdf_0_1213"/>
          <p:cNvSpPr/>
          <p:nvPr/>
        </p:nvSpPr>
        <p:spPr>
          <a:xfrm>
            <a:off x="645623" y="1949486"/>
            <a:ext cx="108429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Cross-functional capability and flexible work models create redundancy that supports operational continuity under various disruption scenarios.</a:t>
            </a:r>
            <a:endParaRPr i="0" sz="1750" u="none" cap="none" strike="noStrike"/>
          </a:p>
        </p:txBody>
      </p:sp>
      <p:sp>
        <p:nvSpPr>
          <p:cNvPr id="968" name="Google Shape;968;g38e0bf7cbdf_0_1213"/>
          <p:cNvSpPr/>
          <p:nvPr/>
        </p:nvSpPr>
        <p:spPr>
          <a:xfrm>
            <a:off x="645623" y="2930445"/>
            <a:ext cx="108429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Cross-Training: </a:t>
            </a:r>
            <a:r>
              <a:rPr i="0" lang="en-US" sz="1750" u="none" cap="none" strike="noStrike">
                <a:solidFill>
                  <a:srgbClr val="002060"/>
                </a:solidFill>
              </a:rPr>
              <a:t>Multi-role capability builds redundancy</a:t>
            </a:r>
            <a:endParaRPr i="0" sz="1750" u="none" cap="none" strike="noStrike"/>
          </a:p>
        </p:txBody>
      </p:sp>
      <p:sp>
        <p:nvSpPr>
          <p:cNvPr id="969" name="Google Shape;969;g38e0bf7cbdf_0_1213"/>
          <p:cNvSpPr/>
          <p:nvPr/>
        </p:nvSpPr>
        <p:spPr>
          <a:xfrm>
            <a:off x="645623" y="3372645"/>
            <a:ext cx="108429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Flexible Models: </a:t>
            </a:r>
            <a:r>
              <a:rPr i="0" lang="en-US" sz="1750" u="none" cap="none" strike="noStrike">
                <a:solidFill>
                  <a:srgbClr val="002060"/>
                </a:solidFill>
              </a:rPr>
              <a:t>Remote and hybrid expand response capacity</a:t>
            </a:r>
            <a:endParaRPr i="0" sz="1750" u="none" cap="none" strike="noStrike"/>
          </a:p>
        </p:txBody>
      </p:sp>
      <p:sp>
        <p:nvSpPr>
          <p:cNvPr id="970" name="Google Shape;970;g38e0bf7cbdf_0_1213"/>
          <p:cNvSpPr/>
          <p:nvPr/>
        </p:nvSpPr>
        <p:spPr>
          <a:xfrm>
            <a:off x="645623" y="3814844"/>
            <a:ext cx="108429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Clear Channels: </a:t>
            </a:r>
            <a:r>
              <a:rPr i="0" lang="en-US" sz="1750" u="none" cap="none" strike="noStrike">
                <a:solidFill>
                  <a:srgbClr val="002060"/>
                </a:solidFill>
              </a:rPr>
              <a:t>Communication drives effective decisions</a:t>
            </a:r>
            <a:endParaRPr i="0" sz="1750" u="none" cap="none" strike="noStrike"/>
          </a:p>
        </p:txBody>
      </p:sp>
      <p:sp>
        <p:nvSpPr>
          <p:cNvPr id="971" name="Google Shape;971;g38e0bf7cbdf_0_1213"/>
          <p:cNvSpPr/>
          <p:nvPr/>
        </p:nvSpPr>
        <p:spPr>
          <a:xfrm>
            <a:off x="645623" y="4257043"/>
            <a:ext cx="108429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1" i="0" lang="en-US" sz="1750" u="none" cap="none" strike="noStrike">
                <a:solidFill>
                  <a:srgbClr val="002060"/>
                </a:solidFill>
              </a:rPr>
              <a:t>Continuous Development: </a:t>
            </a:r>
            <a:r>
              <a:rPr i="0" lang="en-US" sz="1750" u="none" cap="none" strike="noStrike">
                <a:solidFill>
                  <a:srgbClr val="002060"/>
                </a:solidFill>
              </a:rPr>
              <a:t>Ongoing skill enhancement strengthens adaptability</a:t>
            </a:r>
            <a:endParaRPr i="0" sz="1750" u="none" cap="none" strike="noStrike"/>
          </a:p>
        </p:txBody>
      </p:sp>
      <p:sp>
        <p:nvSpPr>
          <p:cNvPr id="972" name="Google Shape;972;g38e0bf7cbdf_0_1213"/>
          <p:cNvSpPr/>
          <p:nvPr/>
        </p:nvSpPr>
        <p:spPr>
          <a:xfrm>
            <a:off x="645623" y="4875098"/>
            <a:ext cx="108429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This comprehensive approach ensures organizations can maintain critical functions even when primary personnel are unavailable.</a:t>
            </a:r>
            <a:endParaRPr i="0" sz="1750" u="none" cap="none" strike="noStrike"/>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g38e0bf7cbdf_0_122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79" name="Google Shape;979;g38e0bf7cbdf_0_122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80" name="Google Shape;980;g38e0bf7cbdf_0_1226"/>
          <p:cNvSpPr/>
          <p:nvPr/>
        </p:nvSpPr>
        <p:spPr>
          <a:xfrm>
            <a:off x="2808801" y="203598"/>
            <a:ext cx="6458100" cy="458400"/>
          </a:xfrm>
          <a:prstGeom prst="rect">
            <a:avLst/>
          </a:prstGeom>
          <a:noFill/>
          <a:ln>
            <a:noFill/>
          </a:ln>
        </p:spPr>
        <p:txBody>
          <a:bodyPr anchorCtr="0" anchor="t" bIns="0" lIns="0" spcFirstLastPara="1" rIns="0" wrap="square" tIns="0">
            <a:noAutofit/>
          </a:bodyPr>
          <a:lstStyle/>
          <a:p>
            <a:pPr indent="0" lvl="0" marL="0" marR="0" rtl="0" algn="ctr">
              <a:lnSpc>
                <a:spcPct val="124637"/>
              </a:lnSpc>
              <a:spcBef>
                <a:spcPts val="0"/>
              </a:spcBef>
              <a:spcAft>
                <a:spcPts val="0"/>
              </a:spcAft>
              <a:buClr>
                <a:srgbClr val="D1282E"/>
              </a:buClr>
              <a:buSzPts val="2864"/>
              <a:buFont typeface="Nunito Sans"/>
              <a:buNone/>
            </a:pPr>
            <a:r>
              <a:rPr i="0" lang="en-US" sz="2863" u="none" cap="none" strike="noStrike">
                <a:solidFill>
                  <a:srgbClr val="D1282E"/>
                </a:solidFill>
              </a:rPr>
              <a:t>Vendor Dependency and Risk Exposure</a:t>
            </a:r>
            <a:endParaRPr i="0" sz="2863" u="none" cap="none" strike="noStrike"/>
          </a:p>
        </p:txBody>
      </p:sp>
      <p:sp>
        <p:nvSpPr>
          <p:cNvPr id="981" name="Google Shape;981;g38e0bf7cbdf_0_1226"/>
          <p:cNvSpPr/>
          <p:nvPr/>
        </p:nvSpPr>
        <p:spPr>
          <a:xfrm>
            <a:off x="478675" y="1028699"/>
            <a:ext cx="4697700" cy="418500"/>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D1282E"/>
              </a:buClr>
              <a:buSzPts val="2606"/>
              <a:buFont typeface="Nunito Sans"/>
              <a:buNone/>
            </a:pPr>
            <a:r>
              <a:rPr i="0" lang="en-US" sz="2605" u="none" cap="none" strike="noStrike">
                <a:solidFill>
                  <a:srgbClr val="D1282E"/>
                </a:solidFill>
              </a:rPr>
              <a:t>Essential Third-Party Functions</a:t>
            </a:r>
            <a:endParaRPr i="0" sz="2605" u="none" cap="none" strike="noStrike"/>
          </a:p>
        </p:txBody>
      </p:sp>
      <p:sp>
        <p:nvSpPr>
          <p:cNvPr id="982" name="Google Shape;982;g38e0bf7cbdf_0_1226"/>
          <p:cNvSpPr/>
          <p:nvPr/>
        </p:nvSpPr>
        <p:spPr>
          <a:xfrm>
            <a:off x="478675" y="1614700"/>
            <a:ext cx="6141300" cy="535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2060"/>
              </a:buClr>
              <a:buSzPts val="1279"/>
              <a:buFont typeface="Inter"/>
              <a:buNone/>
            </a:pPr>
            <a:r>
              <a:rPr b="1" i="0" lang="en-US" sz="1279" u="none" cap="none" strike="noStrike">
                <a:solidFill>
                  <a:srgbClr val="002060"/>
                </a:solidFill>
              </a:rPr>
              <a:t>Core Service Provision:</a:t>
            </a:r>
            <a:r>
              <a:rPr i="0" lang="en-US" sz="1279" u="none" cap="none" strike="noStrike">
                <a:solidFill>
                  <a:srgbClr val="002060"/>
                </a:solidFill>
              </a:rPr>
              <a:t> Vendors provide essential functions that organizations rely on for daily operations.</a:t>
            </a:r>
            <a:endParaRPr i="0" sz="1279" u="none" cap="none" strike="noStrike"/>
          </a:p>
        </p:txBody>
      </p:sp>
      <p:sp>
        <p:nvSpPr>
          <p:cNvPr id="983" name="Google Shape;983;g38e0bf7cbdf_0_1226"/>
          <p:cNvSpPr/>
          <p:nvPr/>
        </p:nvSpPr>
        <p:spPr>
          <a:xfrm>
            <a:off x="478675" y="2208939"/>
            <a:ext cx="6141300" cy="535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2060"/>
              </a:buClr>
              <a:buSzPts val="1279"/>
              <a:buFont typeface="Inter"/>
              <a:buNone/>
            </a:pPr>
            <a:r>
              <a:rPr b="1" i="0" lang="en-US" sz="1279" u="none" cap="none" strike="noStrike">
                <a:solidFill>
                  <a:srgbClr val="002060"/>
                </a:solidFill>
              </a:rPr>
              <a:t>Single Point Vulnerabilities:</a:t>
            </a:r>
            <a:r>
              <a:rPr i="0" lang="en-US" sz="1279" u="none" cap="none" strike="noStrike">
                <a:solidFill>
                  <a:srgbClr val="002060"/>
                </a:solidFill>
              </a:rPr>
              <a:t> Overreliance on a single supplier increases organizational risk exposure.</a:t>
            </a:r>
            <a:endParaRPr i="0" sz="1279" u="none" cap="none" strike="noStrike"/>
          </a:p>
        </p:txBody>
      </p:sp>
      <p:sp>
        <p:nvSpPr>
          <p:cNvPr id="984" name="Google Shape;984;g38e0bf7cbdf_0_1226"/>
          <p:cNvSpPr/>
          <p:nvPr/>
        </p:nvSpPr>
        <p:spPr>
          <a:xfrm>
            <a:off x="478675" y="2803176"/>
            <a:ext cx="6141300" cy="535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2060"/>
              </a:buClr>
              <a:buSzPts val="1279"/>
              <a:buFont typeface="Inter"/>
              <a:buNone/>
            </a:pPr>
            <a:r>
              <a:rPr b="1" i="0" lang="en-US" sz="1279" u="none" cap="none" strike="noStrike">
                <a:solidFill>
                  <a:srgbClr val="002060"/>
                </a:solidFill>
              </a:rPr>
              <a:t>Dependency Mapping:</a:t>
            </a:r>
            <a:r>
              <a:rPr i="0" lang="en-US" sz="1279" u="none" cap="none" strike="noStrike">
                <a:solidFill>
                  <a:srgbClr val="002060"/>
                </a:solidFill>
              </a:rPr>
              <a:t> Critical third-party touchpoints require systematic identification and assessment.</a:t>
            </a:r>
            <a:endParaRPr i="0" sz="1279" u="none" cap="none" strike="noStrike"/>
          </a:p>
        </p:txBody>
      </p:sp>
      <p:sp>
        <p:nvSpPr>
          <p:cNvPr id="985" name="Google Shape;985;g38e0bf7cbdf_0_1226"/>
          <p:cNvSpPr/>
          <p:nvPr/>
        </p:nvSpPr>
        <p:spPr>
          <a:xfrm>
            <a:off x="478675" y="3506300"/>
            <a:ext cx="5243400" cy="418500"/>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D1282E"/>
              </a:buClr>
              <a:buSzPts val="2606"/>
              <a:buFont typeface="Nunito Sans"/>
              <a:buNone/>
            </a:pPr>
            <a:r>
              <a:rPr i="0" lang="en-US" sz="2605" u="none" cap="none" strike="noStrike">
                <a:solidFill>
                  <a:srgbClr val="D1282E"/>
                </a:solidFill>
              </a:rPr>
              <a:t>Supply Chain Risk Factors</a:t>
            </a:r>
            <a:endParaRPr i="0" sz="2605" u="none" cap="none" strike="noStrike"/>
          </a:p>
        </p:txBody>
      </p:sp>
      <p:sp>
        <p:nvSpPr>
          <p:cNvPr id="986" name="Google Shape;986;g38e0bf7cbdf_0_1226"/>
          <p:cNvSpPr/>
          <p:nvPr/>
        </p:nvSpPr>
        <p:spPr>
          <a:xfrm>
            <a:off x="478675" y="4092290"/>
            <a:ext cx="6141300" cy="535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2060"/>
              </a:buClr>
              <a:buSzPts val="1279"/>
              <a:buFont typeface="Inter"/>
              <a:buNone/>
            </a:pPr>
            <a:r>
              <a:rPr b="1" i="0" lang="en-US" sz="1279" u="none" cap="none" strike="noStrike">
                <a:solidFill>
                  <a:srgbClr val="002060"/>
                </a:solidFill>
              </a:rPr>
              <a:t>Geographic Concentration:</a:t>
            </a:r>
            <a:r>
              <a:rPr i="0" lang="en-US" sz="1279" u="none" cap="none" strike="noStrike">
                <a:solidFill>
                  <a:srgbClr val="002060"/>
                </a:solidFill>
              </a:rPr>
              <a:t> Suppliers in same region create common risk exposure.</a:t>
            </a:r>
            <a:endParaRPr i="0" sz="1279" u="none" cap="none" strike="noStrike"/>
          </a:p>
        </p:txBody>
      </p:sp>
      <p:sp>
        <p:nvSpPr>
          <p:cNvPr id="987" name="Google Shape;987;g38e0bf7cbdf_0_1226"/>
          <p:cNvSpPr/>
          <p:nvPr/>
        </p:nvSpPr>
        <p:spPr>
          <a:xfrm>
            <a:off x="478675" y="4686527"/>
            <a:ext cx="6141300" cy="535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2060"/>
              </a:buClr>
              <a:buSzPts val="1279"/>
              <a:buFont typeface="Inter"/>
              <a:buNone/>
            </a:pPr>
            <a:r>
              <a:rPr b="1" i="0" lang="en-US" sz="1279" u="none" cap="none" strike="noStrike">
                <a:solidFill>
                  <a:srgbClr val="002060"/>
                </a:solidFill>
              </a:rPr>
              <a:t>Service Integration:</a:t>
            </a:r>
            <a:r>
              <a:rPr i="0" lang="en-US" sz="1279" u="none" cap="none" strike="noStrike">
                <a:solidFill>
                  <a:srgbClr val="002060"/>
                </a:solidFill>
              </a:rPr>
              <a:t> Deeply integrated vendors become harder to replace quickly.</a:t>
            </a:r>
            <a:endParaRPr i="0" sz="1279" u="none" cap="none" strike="noStrike"/>
          </a:p>
        </p:txBody>
      </p:sp>
      <p:sp>
        <p:nvSpPr>
          <p:cNvPr id="988" name="Google Shape;988;g38e0bf7cbdf_0_1226"/>
          <p:cNvSpPr/>
          <p:nvPr/>
        </p:nvSpPr>
        <p:spPr>
          <a:xfrm>
            <a:off x="478675" y="5280765"/>
            <a:ext cx="6141300" cy="535500"/>
          </a:xfrm>
          <a:prstGeom prst="rect">
            <a:avLst/>
          </a:prstGeom>
          <a:noFill/>
          <a:ln>
            <a:noFill/>
          </a:ln>
        </p:spPr>
        <p:txBody>
          <a:bodyPr anchorCtr="0" anchor="t" bIns="0" lIns="0" spcFirstLastPara="1" rIns="0" wrap="square" tIns="0">
            <a:noAutofit/>
          </a:bodyPr>
          <a:lstStyle/>
          <a:p>
            <a:pPr indent="0" lvl="0" marL="0" marR="0" rtl="0" algn="l">
              <a:lnSpc>
                <a:spcPct val="162963"/>
              </a:lnSpc>
              <a:spcBef>
                <a:spcPts val="0"/>
              </a:spcBef>
              <a:spcAft>
                <a:spcPts val="0"/>
              </a:spcAft>
              <a:buClr>
                <a:srgbClr val="002060"/>
              </a:buClr>
              <a:buSzPts val="1279"/>
              <a:buFont typeface="Inter"/>
              <a:buNone/>
            </a:pPr>
            <a:r>
              <a:rPr b="1" i="0" lang="en-US" sz="1279" u="none" cap="none" strike="noStrike">
                <a:solidFill>
                  <a:srgbClr val="002060"/>
                </a:solidFill>
              </a:rPr>
              <a:t>Capacity Constraints:</a:t>
            </a:r>
            <a:r>
              <a:rPr i="0" lang="en-US" sz="1279" u="none" cap="none" strike="noStrike">
                <a:solidFill>
                  <a:srgbClr val="002060"/>
                </a:solidFill>
              </a:rPr>
              <a:t> Limited alternative suppliers reduce recovery options.</a:t>
            </a:r>
            <a:endParaRPr i="0" sz="1279" u="none" cap="none" strike="noStrike"/>
          </a:p>
        </p:txBody>
      </p:sp>
      <p:sp>
        <p:nvSpPr>
          <p:cNvPr id="989" name="Google Shape;989;g38e0bf7cbdf_0_1226"/>
          <p:cNvSpPr/>
          <p:nvPr/>
        </p:nvSpPr>
        <p:spPr>
          <a:xfrm>
            <a:off x="478675" y="5967067"/>
            <a:ext cx="6141300" cy="535500"/>
          </a:xfrm>
          <a:prstGeom prst="rect">
            <a:avLst/>
          </a:prstGeom>
          <a:noFill/>
          <a:ln>
            <a:noFill/>
          </a:ln>
        </p:spPr>
        <p:txBody>
          <a:bodyPr anchorCtr="0" anchor="t" bIns="0" lIns="0" spcFirstLastPara="1" rIns="0" wrap="square" tIns="0">
            <a:noAutofit/>
          </a:bodyPr>
          <a:lstStyle/>
          <a:p>
            <a:pPr indent="0" lvl="0" marL="0" marR="0" rtl="0" algn="ctr">
              <a:lnSpc>
                <a:spcPct val="162963"/>
              </a:lnSpc>
              <a:spcBef>
                <a:spcPts val="0"/>
              </a:spcBef>
              <a:spcAft>
                <a:spcPts val="0"/>
              </a:spcAft>
              <a:buClr>
                <a:srgbClr val="002060"/>
              </a:buClr>
              <a:buSzPts val="1279"/>
              <a:buFont typeface="Inter"/>
              <a:buNone/>
            </a:pPr>
            <a:r>
              <a:rPr i="0" lang="en-US" sz="1279" u="none" cap="none" strike="noStrike">
                <a:solidFill>
                  <a:srgbClr val="002060"/>
                </a:solidFill>
              </a:rPr>
              <a:t>Effective vendor management balances operational efficiency with resilience requirements.</a:t>
            </a:r>
            <a:endParaRPr i="0" sz="1279" u="none" cap="none" strike="noStrike"/>
          </a:p>
        </p:txBody>
      </p:sp>
      <p:pic>
        <p:nvPicPr>
          <p:cNvPr descr="preencoded.png" id="990" name="Google Shape;990;g38e0bf7cbdf_0_1226"/>
          <p:cNvPicPr preferRelativeResize="0"/>
          <p:nvPr/>
        </p:nvPicPr>
        <p:blipFill rotWithShape="1">
          <a:blip r:embed="rId3">
            <a:alphaModFix/>
          </a:blip>
          <a:srcRect b="0" l="0" r="0" t="0"/>
          <a:stretch/>
        </p:blipFill>
        <p:spPr>
          <a:xfrm>
            <a:off x="7642600" y="1536227"/>
            <a:ext cx="3685800" cy="3685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38e0bf7cbdf_0_124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97" name="Google Shape;997;g38e0bf7cbdf_0_124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98" name="Google Shape;998;g38e0bf7cbdf_0_1243"/>
          <p:cNvSpPr/>
          <p:nvPr/>
        </p:nvSpPr>
        <p:spPr>
          <a:xfrm>
            <a:off x="305076" y="255375"/>
            <a:ext cx="8491800" cy="5787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D1282E"/>
              </a:buClr>
              <a:buSzPts val="3609"/>
              <a:buFont typeface="Nunito Sans"/>
              <a:buNone/>
            </a:pPr>
            <a:r>
              <a:rPr i="0" lang="en-US" sz="3608" u="none" cap="none" strike="noStrike">
                <a:solidFill>
                  <a:srgbClr val="D1282E"/>
                </a:solidFill>
              </a:rPr>
              <a:t>Linking Workforce and Vendor Resilience</a:t>
            </a:r>
            <a:endParaRPr i="0" sz="3608" u="none" cap="none" strike="noStrike"/>
          </a:p>
        </p:txBody>
      </p:sp>
      <p:sp>
        <p:nvSpPr>
          <p:cNvPr id="999" name="Google Shape;999;g38e0bf7cbdf_0_1243"/>
          <p:cNvSpPr/>
          <p:nvPr/>
        </p:nvSpPr>
        <p:spPr>
          <a:xfrm>
            <a:off x="305076" y="1204216"/>
            <a:ext cx="11581500" cy="592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52"/>
              <a:buFont typeface="Inter"/>
              <a:buNone/>
            </a:pPr>
            <a:r>
              <a:rPr i="0" lang="en-US" sz="1452" u="none" cap="none" strike="noStrike">
                <a:solidFill>
                  <a:srgbClr val="002060"/>
                </a:solidFill>
              </a:rPr>
              <a:t>Workforce adaptability complements supplier stability by creating internal flexibility that can compensate for external dependencies during disruptions.</a:t>
            </a:r>
            <a:endParaRPr i="0" sz="1452" u="none" cap="none" strike="noStrike"/>
          </a:p>
        </p:txBody>
      </p:sp>
      <p:sp>
        <p:nvSpPr>
          <p:cNvPr id="1000" name="Google Shape;1000;g38e0bf7cbdf_0_1243"/>
          <p:cNvSpPr/>
          <p:nvPr/>
        </p:nvSpPr>
        <p:spPr>
          <a:xfrm>
            <a:off x="305076" y="2004978"/>
            <a:ext cx="5698500" cy="1403100"/>
          </a:xfrm>
          <a:prstGeom prst="roundRect">
            <a:avLst>
              <a:gd fmla="val 5542" name="adj"/>
            </a:avLst>
          </a:prstGeom>
          <a:solidFill>
            <a:srgbClr val="FFFFFF"/>
          </a:solidFill>
          <a:ln cap="flat" cmpd="sng" w="20100">
            <a:solidFill>
              <a:srgbClr val="DCBBBB"/>
            </a:solidFill>
            <a:prstDash val="solid"/>
            <a:round/>
            <a:headEnd len="sm" w="sm" type="none"/>
            <a:tailEnd len="sm" w="sm" type="none"/>
          </a:ln>
        </p:spPr>
        <p:txBody>
          <a:bodyPr anchorCtr="0" anchor="ctr" bIns="80475" lIns="80475" spcFirstLastPara="1" rIns="80475" wrap="square" tIns="80475">
            <a:noAutofit/>
          </a:bodyPr>
          <a:lstStyle/>
          <a:p>
            <a:pPr indent="0" lvl="0" marL="0" rtl="0" algn="l">
              <a:spcBef>
                <a:spcPts val="0"/>
              </a:spcBef>
              <a:spcAft>
                <a:spcPts val="0"/>
              </a:spcAft>
              <a:buNone/>
            </a:pPr>
            <a:r>
              <a:t/>
            </a:r>
            <a:endParaRPr/>
          </a:p>
        </p:txBody>
      </p:sp>
      <p:sp>
        <p:nvSpPr>
          <p:cNvPr id="1001" name="Google Shape;1001;g38e0bf7cbdf_0_1243"/>
          <p:cNvSpPr/>
          <p:nvPr/>
        </p:nvSpPr>
        <p:spPr>
          <a:xfrm>
            <a:off x="510270" y="2210172"/>
            <a:ext cx="2486100" cy="289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2060"/>
              </a:buClr>
              <a:buSzPts val="1804"/>
              <a:buFont typeface="Nunito Sans"/>
              <a:buNone/>
            </a:pPr>
            <a:r>
              <a:rPr i="0" lang="en-US" sz="1804" u="none" cap="none" strike="noStrike">
                <a:solidFill>
                  <a:srgbClr val="002060"/>
                </a:solidFill>
              </a:rPr>
              <a:t>Adaptive Compensation</a:t>
            </a:r>
            <a:endParaRPr i="0" sz="1804" u="none" cap="none" strike="noStrike"/>
          </a:p>
        </p:txBody>
      </p:sp>
      <p:sp>
        <p:nvSpPr>
          <p:cNvPr id="1002" name="Google Shape;1002;g38e0bf7cbdf_0_1243"/>
          <p:cNvSpPr/>
          <p:nvPr/>
        </p:nvSpPr>
        <p:spPr>
          <a:xfrm>
            <a:off x="510270" y="2610500"/>
            <a:ext cx="5288100" cy="592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52"/>
              <a:buFont typeface="Inter"/>
              <a:buNone/>
            </a:pPr>
            <a:r>
              <a:rPr i="0" lang="en-US" sz="1452" u="none" cap="none" strike="noStrike">
                <a:solidFill>
                  <a:srgbClr val="002060"/>
                </a:solidFill>
              </a:rPr>
              <a:t>Employees shift tasks to mitigate supplier delays and maintain operational flow.</a:t>
            </a:r>
            <a:endParaRPr i="0" sz="1452" u="none" cap="none" strike="noStrike"/>
          </a:p>
        </p:txBody>
      </p:sp>
      <p:sp>
        <p:nvSpPr>
          <p:cNvPr id="1003" name="Google Shape;1003;g38e0bf7cbdf_0_1243"/>
          <p:cNvSpPr/>
          <p:nvPr/>
        </p:nvSpPr>
        <p:spPr>
          <a:xfrm>
            <a:off x="6188420" y="2004978"/>
            <a:ext cx="5698500" cy="1403100"/>
          </a:xfrm>
          <a:prstGeom prst="roundRect">
            <a:avLst>
              <a:gd fmla="val 5542" name="adj"/>
            </a:avLst>
          </a:prstGeom>
          <a:solidFill>
            <a:srgbClr val="FFFFFF"/>
          </a:solidFill>
          <a:ln cap="flat" cmpd="sng" w="20100">
            <a:solidFill>
              <a:srgbClr val="DCBBBB"/>
            </a:solidFill>
            <a:prstDash val="solid"/>
            <a:round/>
            <a:headEnd len="sm" w="sm" type="none"/>
            <a:tailEnd len="sm" w="sm" type="none"/>
          </a:ln>
        </p:spPr>
        <p:txBody>
          <a:bodyPr anchorCtr="0" anchor="ctr" bIns="80475" lIns="80475" spcFirstLastPara="1" rIns="80475" wrap="square" tIns="80475">
            <a:noAutofit/>
          </a:bodyPr>
          <a:lstStyle/>
          <a:p>
            <a:pPr indent="0" lvl="0" marL="0" rtl="0" algn="l">
              <a:spcBef>
                <a:spcPts val="0"/>
              </a:spcBef>
              <a:spcAft>
                <a:spcPts val="0"/>
              </a:spcAft>
              <a:buNone/>
            </a:pPr>
            <a:r>
              <a:t/>
            </a:r>
            <a:endParaRPr/>
          </a:p>
        </p:txBody>
      </p:sp>
      <p:sp>
        <p:nvSpPr>
          <p:cNvPr id="1004" name="Google Shape;1004;g38e0bf7cbdf_0_1243"/>
          <p:cNvSpPr/>
          <p:nvPr/>
        </p:nvSpPr>
        <p:spPr>
          <a:xfrm>
            <a:off x="6393615" y="2210172"/>
            <a:ext cx="3148500" cy="289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2060"/>
              </a:buClr>
              <a:buSzPts val="1804"/>
              <a:buFont typeface="Nunito Sans"/>
              <a:buNone/>
            </a:pPr>
            <a:r>
              <a:rPr i="0" lang="en-US" sz="1804" u="none" cap="none" strike="noStrike">
                <a:solidFill>
                  <a:srgbClr val="002060"/>
                </a:solidFill>
              </a:rPr>
              <a:t>Cross-Functional Coordination</a:t>
            </a:r>
            <a:endParaRPr i="0" sz="1804" u="none" cap="none" strike="noStrike"/>
          </a:p>
        </p:txBody>
      </p:sp>
      <p:sp>
        <p:nvSpPr>
          <p:cNvPr id="1005" name="Google Shape;1005;g38e0bf7cbdf_0_1243"/>
          <p:cNvSpPr/>
          <p:nvPr/>
        </p:nvSpPr>
        <p:spPr>
          <a:xfrm>
            <a:off x="6393615" y="2610500"/>
            <a:ext cx="5288100" cy="592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52"/>
              <a:buFont typeface="Inter"/>
              <a:buNone/>
            </a:pPr>
            <a:r>
              <a:rPr i="0" lang="en-US" sz="1452" u="none" cap="none" strike="noStrike">
                <a:solidFill>
                  <a:srgbClr val="002060"/>
                </a:solidFill>
              </a:rPr>
              <a:t>Procurement and HR teams collaborate to build comprehensive flexibility strategies.</a:t>
            </a:r>
            <a:endParaRPr i="0" sz="1452" u="none" cap="none" strike="noStrike"/>
          </a:p>
        </p:txBody>
      </p:sp>
      <p:sp>
        <p:nvSpPr>
          <p:cNvPr id="1006" name="Google Shape;1006;g38e0bf7cbdf_0_1243"/>
          <p:cNvSpPr/>
          <p:nvPr/>
        </p:nvSpPr>
        <p:spPr>
          <a:xfrm>
            <a:off x="305076" y="3708961"/>
            <a:ext cx="11581500" cy="29700"/>
          </a:xfrm>
          <a:prstGeom prst="rect">
            <a:avLst/>
          </a:prstGeom>
          <a:solidFill>
            <a:srgbClr val="002060">
              <a:alpha val="49800"/>
            </a:srgbClr>
          </a:solidFill>
          <a:ln>
            <a:noFill/>
          </a:ln>
        </p:spPr>
        <p:txBody>
          <a:bodyPr anchorCtr="0" anchor="ctr" bIns="80475" lIns="80475" spcFirstLastPara="1" rIns="80475" wrap="square" tIns="80475">
            <a:noAutofit/>
          </a:bodyPr>
          <a:lstStyle/>
          <a:p>
            <a:pPr indent="0" lvl="0" marL="0" rtl="0" algn="l">
              <a:spcBef>
                <a:spcPts val="0"/>
              </a:spcBef>
              <a:spcAft>
                <a:spcPts val="0"/>
              </a:spcAft>
              <a:buNone/>
            </a:pPr>
            <a:r>
              <a:t/>
            </a:r>
            <a:endParaRPr/>
          </a:p>
        </p:txBody>
      </p:sp>
      <p:sp>
        <p:nvSpPr>
          <p:cNvPr id="1007" name="Google Shape;1007;g38e0bf7cbdf_0_1243"/>
          <p:cNvSpPr/>
          <p:nvPr/>
        </p:nvSpPr>
        <p:spPr>
          <a:xfrm>
            <a:off x="305076" y="3946884"/>
            <a:ext cx="11581500" cy="1725000"/>
          </a:xfrm>
          <a:prstGeom prst="roundRect">
            <a:avLst>
              <a:gd fmla="val 4508" name="adj"/>
            </a:avLst>
          </a:prstGeom>
          <a:noFill/>
          <a:ln cap="flat" cmpd="sng" w="8375">
            <a:solidFill>
              <a:srgbClr val="000000">
                <a:alpha val="7840"/>
              </a:srgbClr>
            </a:solidFill>
            <a:prstDash val="solid"/>
            <a:round/>
            <a:headEnd len="sm" w="sm" type="none"/>
            <a:tailEnd len="sm" w="sm" type="none"/>
          </a:ln>
        </p:spPr>
        <p:txBody>
          <a:bodyPr anchorCtr="0" anchor="ctr" bIns="80475" lIns="80475" spcFirstLastPara="1" rIns="80475" wrap="square" tIns="80475">
            <a:noAutofit/>
          </a:bodyPr>
          <a:lstStyle/>
          <a:p>
            <a:pPr indent="0" lvl="0" marL="0" rtl="0" algn="l">
              <a:spcBef>
                <a:spcPts val="0"/>
              </a:spcBef>
              <a:spcAft>
                <a:spcPts val="0"/>
              </a:spcAft>
              <a:buNone/>
            </a:pPr>
            <a:r>
              <a:t/>
            </a:r>
            <a:endParaRPr/>
          </a:p>
        </p:txBody>
      </p:sp>
      <p:sp>
        <p:nvSpPr>
          <p:cNvPr id="1008" name="Google Shape;1008;g38e0bf7cbdf_0_1243"/>
          <p:cNvSpPr/>
          <p:nvPr/>
        </p:nvSpPr>
        <p:spPr>
          <a:xfrm>
            <a:off x="311783" y="3953591"/>
            <a:ext cx="11568000" cy="531900"/>
          </a:xfrm>
          <a:prstGeom prst="rect">
            <a:avLst/>
          </a:prstGeom>
          <a:solidFill>
            <a:srgbClr val="FFFFFF">
              <a:alpha val="3920"/>
            </a:srgbClr>
          </a:solidFill>
          <a:ln>
            <a:noFill/>
          </a:ln>
        </p:spPr>
        <p:txBody>
          <a:bodyPr anchorCtr="0" anchor="ctr" bIns="80475" lIns="80475" spcFirstLastPara="1" rIns="80475" wrap="square" tIns="80475">
            <a:noAutofit/>
          </a:bodyPr>
          <a:lstStyle/>
          <a:p>
            <a:pPr indent="0" lvl="0" marL="0" rtl="0" algn="l">
              <a:spcBef>
                <a:spcPts val="0"/>
              </a:spcBef>
              <a:spcAft>
                <a:spcPts val="0"/>
              </a:spcAft>
              <a:buNone/>
            </a:pPr>
            <a:r>
              <a:t/>
            </a:r>
            <a:endParaRPr/>
          </a:p>
        </p:txBody>
      </p:sp>
      <p:sp>
        <p:nvSpPr>
          <p:cNvPr id="1009" name="Google Shape;1009;g38e0bf7cbdf_0_1243"/>
          <p:cNvSpPr/>
          <p:nvPr/>
        </p:nvSpPr>
        <p:spPr>
          <a:xfrm>
            <a:off x="497066" y="4071384"/>
            <a:ext cx="3483300" cy="296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52"/>
              <a:buFont typeface="Inter"/>
              <a:buNone/>
            </a:pPr>
            <a:r>
              <a:rPr i="0" lang="en-US" sz="1452" u="none" cap="none" strike="noStrike">
                <a:solidFill>
                  <a:srgbClr val="002060"/>
                </a:solidFill>
              </a:rPr>
              <a:t>Human Capital Assets</a:t>
            </a:r>
            <a:endParaRPr i="0" sz="1452" u="none" cap="none" strike="noStrike"/>
          </a:p>
        </p:txBody>
      </p:sp>
      <p:sp>
        <p:nvSpPr>
          <p:cNvPr id="1010" name="Google Shape;1010;g38e0bf7cbdf_0_1243"/>
          <p:cNvSpPr/>
          <p:nvPr/>
        </p:nvSpPr>
        <p:spPr>
          <a:xfrm>
            <a:off x="4357185" y="4071384"/>
            <a:ext cx="3478800" cy="296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52"/>
              <a:buFont typeface="Inter"/>
              <a:buNone/>
            </a:pPr>
            <a:r>
              <a:rPr i="0" lang="en-US" sz="1452" u="none" cap="none" strike="noStrike">
                <a:solidFill>
                  <a:srgbClr val="002060"/>
                </a:solidFill>
              </a:rPr>
              <a:t>Vendor Partnerships</a:t>
            </a:r>
            <a:endParaRPr i="0" sz="1452" u="none" cap="none" strike="noStrike"/>
          </a:p>
        </p:txBody>
      </p:sp>
      <p:sp>
        <p:nvSpPr>
          <p:cNvPr id="1011" name="Google Shape;1011;g38e0bf7cbdf_0_1243"/>
          <p:cNvSpPr/>
          <p:nvPr/>
        </p:nvSpPr>
        <p:spPr>
          <a:xfrm>
            <a:off x="8212798" y="4071384"/>
            <a:ext cx="3482100" cy="296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52"/>
              <a:buFont typeface="Inter"/>
              <a:buNone/>
            </a:pPr>
            <a:r>
              <a:rPr i="0" lang="en-US" sz="1452" u="none" cap="none" strike="noStrike">
                <a:solidFill>
                  <a:srgbClr val="002060"/>
                </a:solidFill>
              </a:rPr>
              <a:t>Integration Points</a:t>
            </a:r>
            <a:endParaRPr i="0" sz="1452" u="none" cap="none" strike="noStrike"/>
          </a:p>
        </p:txBody>
      </p:sp>
      <p:sp>
        <p:nvSpPr>
          <p:cNvPr id="1012" name="Google Shape;1012;g38e0bf7cbdf_0_1243"/>
          <p:cNvSpPr/>
          <p:nvPr/>
        </p:nvSpPr>
        <p:spPr>
          <a:xfrm>
            <a:off x="311783" y="4485441"/>
            <a:ext cx="11568000" cy="1179900"/>
          </a:xfrm>
          <a:prstGeom prst="rect">
            <a:avLst/>
          </a:prstGeom>
          <a:solidFill>
            <a:srgbClr val="000000">
              <a:alpha val="3920"/>
            </a:srgbClr>
          </a:solidFill>
          <a:ln>
            <a:noFill/>
          </a:ln>
        </p:spPr>
        <p:txBody>
          <a:bodyPr anchorCtr="0" anchor="ctr" bIns="80475" lIns="80475" spcFirstLastPara="1" rIns="80475" wrap="square" tIns="80475">
            <a:noAutofit/>
          </a:bodyPr>
          <a:lstStyle/>
          <a:p>
            <a:pPr indent="0" lvl="0" marL="0" rtl="0" algn="l">
              <a:spcBef>
                <a:spcPts val="0"/>
              </a:spcBef>
              <a:spcAft>
                <a:spcPts val="0"/>
              </a:spcAft>
              <a:buNone/>
            </a:pPr>
            <a:r>
              <a:t/>
            </a:r>
            <a:endParaRPr/>
          </a:p>
        </p:txBody>
      </p:sp>
      <p:sp>
        <p:nvSpPr>
          <p:cNvPr id="1013" name="Google Shape;1013;g38e0bf7cbdf_0_1243"/>
          <p:cNvSpPr/>
          <p:nvPr/>
        </p:nvSpPr>
        <p:spPr>
          <a:xfrm>
            <a:off x="497066" y="4603234"/>
            <a:ext cx="3483300" cy="296400"/>
          </a:xfrm>
          <a:prstGeom prst="rect">
            <a:avLst/>
          </a:prstGeom>
          <a:noFill/>
          <a:ln>
            <a:noFill/>
          </a:ln>
        </p:spPr>
        <p:txBody>
          <a:bodyPr anchorCtr="0" anchor="t" bIns="0" lIns="0" spcFirstLastPara="1" rIns="0" wrap="square" tIns="0">
            <a:noAutofit/>
          </a:bodyPr>
          <a:lstStyle/>
          <a:p>
            <a:pPr indent="-301818" lvl="0" marL="301818" marR="0" rtl="0" algn="l">
              <a:lnSpc>
                <a:spcPct val="160606"/>
              </a:lnSpc>
              <a:spcBef>
                <a:spcPts val="0"/>
              </a:spcBef>
              <a:spcAft>
                <a:spcPts val="0"/>
              </a:spcAft>
              <a:buClr>
                <a:srgbClr val="002060"/>
              </a:buClr>
              <a:buSzPts val="1452"/>
              <a:buChar char="•"/>
            </a:pPr>
            <a:r>
              <a:rPr i="0" lang="en-US" sz="1452" u="none" cap="none" strike="noStrike">
                <a:solidFill>
                  <a:srgbClr val="002060"/>
                </a:solidFill>
              </a:rPr>
              <a:t>Skill diversification</a:t>
            </a:r>
            <a:endParaRPr i="0" sz="1452" u="none" cap="none" strike="noStrike"/>
          </a:p>
        </p:txBody>
      </p:sp>
      <p:sp>
        <p:nvSpPr>
          <p:cNvPr id="1014" name="Google Shape;1014;g38e0bf7cbdf_0_1243"/>
          <p:cNvSpPr/>
          <p:nvPr/>
        </p:nvSpPr>
        <p:spPr>
          <a:xfrm>
            <a:off x="497066" y="4955041"/>
            <a:ext cx="3483300" cy="296400"/>
          </a:xfrm>
          <a:prstGeom prst="rect">
            <a:avLst/>
          </a:prstGeom>
          <a:noFill/>
          <a:ln>
            <a:noFill/>
          </a:ln>
        </p:spPr>
        <p:txBody>
          <a:bodyPr anchorCtr="0" anchor="t" bIns="0" lIns="0" spcFirstLastPara="1" rIns="0" wrap="square" tIns="0">
            <a:noAutofit/>
          </a:bodyPr>
          <a:lstStyle/>
          <a:p>
            <a:pPr indent="-301818" lvl="0" marL="301818" marR="0" rtl="0" algn="l">
              <a:lnSpc>
                <a:spcPct val="160606"/>
              </a:lnSpc>
              <a:spcBef>
                <a:spcPts val="0"/>
              </a:spcBef>
              <a:spcAft>
                <a:spcPts val="0"/>
              </a:spcAft>
              <a:buClr>
                <a:srgbClr val="002060"/>
              </a:buClr>
              <a:buSzPts val="1452"/>
              <a:buChar char="•"/>
            </a:pPr>
            <a:r>
              <a:rPr i="0" lang="en-US" sz="1452" u="none" cap="none" strike="noStrike">
                <a:solidFill>
                  <a:srgbClr val="002060"/>
                </a:solidFill>
              </a:rPr>
              <a:t>Cross-training programs</a:t>
            </a:r>
            <a:endParaRPr i="0" sz="1452" u="none" cap="none" strike="noStrike"/>
          </a:p>
        </p:txBody>
      </p:sp>
      <p:sp>
        <p:nvSpPr>
          <p:cNvPr id="1015" name="Google Shape;1015;g38e0bf7cbdf_0_1243"/>
          <p:cNvSpPr/>
          <p:nvPr/>
        </p:nvSpPr>
        <p:spPr>
          <a:xfrm>
            <a:off x="497066" y="5306848"/>
            <a:ext cx="3483300" cy="296400"/>
          </a:xfrm>
          <a:prstGeom prst="rect">
            <a:avLst/>
          </a:prstGeom>
          <a:noFill/>
          <a:ln>
            <a:noFill/>
          </a:ln>
        </p:spPr>
        <p:txBody>
          <a:bodyPr anchorCtr="0" anchor="t" bIns="0" lIns="0" spcFirstLastPara="1" rIns="0" wrap="square" tIns="0">
            <a:noAutofit/>
          </a:bodyPr>
          <a:lstStyle/>
          <a:p>
            <a:pPr indent="-301818" lvl="0" marL="301818" marR="0" rtl="0" algn="l">
              <a:lnSpc>
                <a:spcPct val="160606"/>
              </a:lnSpc>
              <a:spcBef>
                <a:spcPts val="0"/>
              </a:spcBef>
              <a:spcAft>
                <a:spcPts val="0"/>
              </a:spcAft>
              <a:buClr>
                <a:srgbClr val="002060"/>
              </a:buClr>
              <a:buSzPts val="1452"/>
              <a:buChar char="•"/>
            </a:pPr>
            <a:r>
              <a:rPr i="0" lang="en-US" sz="1452" u="none" cap="none" strike="noStrike">
                <a:solidFill>
                  <a:srgbClr val="002060"/>
                </a:solidFill>
              </a:rPr>
              <a:t>Remote work capabilities</a:t>
            </a:r>
            <a:endParaRPr i="0" sz="1452" u="none" cap="none" strike="noStrike"/>
          </a:p>
        </p:txBody>
      </p:sp>
      <p:sp>
        <p:nvSpPr>
          <p:cNvPr id="1016" name="Google Shape;1016;g38e0bf7cbdf_0_1243"/>
          <p:cNvSpPr/>
          <p:nvPr/>
        </p:nvSpPr>
        <p:spPr>
          <a:xfrm>
            <a:off x="4357185" y="4603234"/>
            <a:ext cx="3478800" cy="296400"/>
          </a:xfrm>
          <a:prstGeom prst="rect">
            <a:avLst/>
          </a:prstGeom>
          <a:noFill/>
          <a:ln>
            <a:noFill/>
          </a:ln>
        </p:spPr>
        <p:txBody>
          <a:bodyPr anchorCtr="0" anchor="t" bIns="0" lIns="0" spcFirstLastPara="1" rIns="0" wrap="square" tIns="0">
            <a:noAutofit/>
          </a:bodyPr>
          <a:lstStyle/>
          <a:p>
            <a:pPr indent="-301818" lvl="0" marL="301818" marR="0" rtl="0" algn="l">
              <a:lnSpc>
                <a:spcPct val="160606"/>
              </a:lnSpc>
              <a:spcBef>
                <a:spcPts val="0"/>
              </a:spcBef>
              <a:spcAft>
                <a:spcPts val="0"/>
              </a:spcAft>
              <a:buClr>
                <a:srgbClr val="002060"/>
              </a:buClr>
              <a:buSzPts val="1452"/>
              <a:buChar char="•"/>
            </a:pPr>
            <a:r>
              <a:rPr i="0" lang="en-US" sz="1452" u="none" cap="none" strike="noStrike">
                <a:solidFill>
                  <a:srgbClr val="002060"/>
                </a:solidFill>
              </a:rPr>
              <a:t>Supplier diversification</a:t>
            </a:r>
            <a:endParaRPr i="0" sz="1452" u="none" cap="none" strike="noStrike"/>
          </a:p>
        </p:txBody>
      </p:sp>
      <p:sp>
        <p:nvSpPr>
          <p:cNvPr id="1017" name="Google Shape;1017;g38e0bf7cbdf_0_1243"/>
          <p:cNvSpPr/>
          <p:nvPr/>
        </p:nvSpPr>
        <p:spPr>
          <a:xfrm>
            <a:off x="4357185" y="4955041"/>
            <a:ext cx="3478800" cy="296400"/>
          </a:xfrm>
          <a:prstGeom prst="rect">
            <a:avLst/>
          </a:prstGeom>
          <a:noFill/>
          <a:ln>
            <a:noFill/>
          </a:ln>
        </p:spPr>
        <p:txBody>
          <a:bodyPr anchorCtr="0" anchor="t" bIns="0" lIns="0" spcFirstLastPara="1" rIns="0" wrap="square" tIns="0">
            <a:noAutofit/>
          </a:bodyPr>
          <a:lstStyle/>
          <a:p>
            <a:pPr indent="-301818" lvl="0" marL="301818" marR="0" rtl="0" algn="l">
              <a:lnSpc>
                <a:spcPct val="160606"/>
              </a:lnSpc>
              <a:spcBef>
                <a:spcPts val="0"/>
              </a:spcBef>
              <a:spcAft>
                <a:spcPts val="0"/>
              </a:spcAft>
              <a:buClr>
                <a:srgbClr val="002060"/>
              </a:buClr>
              <a:buSzPts val="1452"/>
              <a:buChar char="•"/>
            </a:pPr>
            <a:r>
              <a:rPr i="0" lang="en-US" sz="1452" u="none" cap="none" strike="noStrike">
                <a:solidFill>
                  <a:srgbClr val="002060"/>
                </a:solidFill>
              </a:rPr>
              <a:t>Contract flexibility</a:t>
            </a:r>
            <a:endParaRPr i="0" sz="1452" u="none" cap="none" strike="noStrike"/>
          </a:p>
        </p:txBody>
      </p:sp>
      <p:sp>
        <p:nvSpPr>
          <p:cNvPr id="1018" name="Google Shape;1018;g38e0bf7cbdf_0_1243"/>
          <p:cNvSpPr/>
          <p:nvPr/>
        </p:nvSpPr>
        <p:spPr>
          <a:xfrm>
            <a:off x="4357185" y="5306848"/>
            <a:ext cx="3478800" cy="296400"/>
          </a:xfrm>
          <a:prstGeom prst="rect">
            <a:avLst/>
          </a:prstGeom>
          <a:noFill/>
          <a:ln>
            <a:noFill/>
          </a:ln>
        </p:spPr>
        <p:txBody>
          <a:bodyPr anchorCtr="0" anchor="t" bIns="0" lIns="0" spcFirstLastPara="1" rIns="0" wrap="square" tIns="0">
            <a:noAutofit/>
          </a:bodyPr>
          <a:lstStyle/>
          <a:p>
            <a:pPr indent="-301818" lvl="0" marL="301818" marR="0" rtl="0" algn="l">
              <a:lnSpc>
                <a:spcPct val="160606"/>
              </a:lnSpc>
              <a:spcBef>
                <a:spcPts val="0"/>
              </a:spcBef>
              <a:spcAft>
                <a:spcPts val="0"/>
              </a:spcAft>
              <a:buClr>
                <a:srgbClr val="002060"/>
              </a:buClr>
              <a:buSzPts val="1452"/>
              <a:buChar char="•"/>
            </a:pPr>
            <a:r>
              <a:rPr i="0" lang="en-US" sz="1452" u="none" cap="none" strike="noStrike">
                <a:solidFill>
                  <a:srgbClr val="002060"/>
                </a:solidFill>
              </a:rPr>
              <a:t>Alternative sourcing</a:t>
            </a:r>
            <a:endParaRPr i="0" sz="1452" u="none" cap="none" strike="noStrike"/>
          </a:p>
        </p:txBody>
      </p:sp>
      <p:sp>
        <p:nvSpPr>
          <p:cNvPr id="1019" name="Google Shape;1019;g38e0bf7cbdf_0_1243"/>
          <p:cNvSpPr/>
          <p:nvPr/>
        </p:nvSpPr>
        <p:spPr>
          <a:xfrm>
            <a:off x="8212798" y="4603234"/>
            <a:ext cx="3482100" cy="296400"/>
          </a:xfrm>
          <a:prstGeom prst="rect">
            <a:avLst/>
          </a:prstGeom>
          <a:noFill/>
          <a:ln>
            <a:noFill/>
          </a:ln>
        </p:spPr>
        <p:txBody>
          <a:bodyPr anchorCtr="0" anchor="t" bIns="0" lIns="0" spcFirstLastPara="1" rIns="0" wrap="square" tIns="0">
            <a:noAutofit/>
          </a:bodyPr>
          <a:lstStyle/>
          <a:p>
            <a:pPr indent="-301818" lvl="0" marL="301818" marR="0" rtl="0" algn="l">
              <a:lnSpc>
                <a:spcPct val="160606"/>
              </a:lnSpc>
              <a:spcBef>
                <a:spcPts val="0"/>
              </a:spcBef>
              <a:spcAft>
                <a:spcPts val="0"/>
              </a:spcAft>
              <a:buClr>
                <a:srgbClr val="002060"/>
              </a:buClr>
              <a:buSzPts val="1452"/>
              <a:buChar char="•"/>
            </a:pPr>
            <a:r>
              <a:rPr i="0" lang="en-US" sz="1452" u="none" cap="none" strike="noStrike">
                <a:solidFill>
                  <a:srgbClr val="002060"/>
                </a:solidFill>
              </a:rPr>
              <a:t>Joint contingency plans</a:t>
            </a:r>
            <a:endParaRPr i="0" sz="1452" u="none" cap="none" strike="noStrike"/>
          </a:p>
        </p:txBody>
      </p:sp>
      <p:sp>
        <p:nvSpPr>
          <p:cNvPr id="1020" name="Google Shape;1020;g38e0bf7cbdf_0_1243"/>
          <p:cNvSpPr/>
          <p:nvPr/>
        </p:nvSpPr>
        <p:spPr>
          <a:xfrm>
            <a:off x="8212798" y="4955041"/>
            <a:ext cx="3482100" cy="296400"/>
          </a:xfrm>
          <a:prstGeom prst="rect">
            <a:avLst/>
          </a:prstGeom>
          <a:noFill/>
          <a:ln>
            <a:noFill/>
          </a:ln>
        </p:spPr>
        <p:txBody>
          <a:bodyPr anchorCtr="0" anchor="t" bIns="0" lIns="0" spcFirstLastPara="1" rIns="0" wrap="square" tIns="0">
            <a:noAutofit/>
          </a:bodyPr>
          <a:lstStyle/>
          <a:p>
            <a:pPr indent="-301818" lvl="0" marL="301818" marR="0" rtl="0" algn="l">
              <a:lnSpc>
                <a:spcPct val="160606"/>
              </a:lnSpc>
              <a:spcBef>
                <a:spcPts val="0"/>
              </a:spcBef>
              <a:spcAft>
                <a:spcPts val="0"/>
              </a:spcAft>
              <a:buClr>
                <a:srgbClr val="002060"/>
              </a:buClr>
              <a:buSzPts val="1452"/>
              <a:buChar char="•"/>
            </a:pPr>
            <a:r>
              <a:rPr i="0" lang="en-US" sz="1452" u="none" cap="none" strike="noStrike">
                <a:solidFill>
                  <a:srgbClr val="002060"/>
                </a:solidFill>
              </a:rPr>
              <a:t>Shared communication protocols</a:t>
            </a:r>
            <a:endParaRPr i="0" sz="1452" u="none" cap="none" strike="noStrike"/>
          </a:p>
        </p:txBody>
      </p:sp>
      <p:sp>
        <p:nvSpPr>
          <p:cNvPr id="1021" name="Google Shape;1021;g38e0bf7cbdf_0_1243"/>
          <p:cNvSpPr/>
          <p:nvPr/>
        </p:nvSpPr>
        <p:spPr>
          <a:xfrm>
            <a:off x="8212798" y="5306848"/>
            <a:ext cx="3482100" cy="296400"/>
          </a:xfrm>
          <a:prstGeom prst="rect">
            <a:avLst/>
          </a:prstGeom>
          <a:noFill/>
          <a:ln>
            <a:noFill/>
          </a:ln>
        </p:spPr>
        <p:txBody>
          <a:bodyPr anchorCtr="0" anchor="t" bIns="0" lIns="0" spcFirstLastPara="1" rIns="0" wrap="square" tIns="0">
            <a:noAutofit/>
          </a:bodyPr>
          <a:lstStyle/>
          <a:p>
            <a:pPr indent="-301818" lvl="0" marL="301818" marR="0" rtl="0" algn="l">
              <a:lnSpc>
                <a:spcPct val="160606"/>
              </a:lnSpc>
              <a:spcBef>
                <a:spcPts val="0"/>
              </a:spcBef>
              <a:spcAft>
                <a:spcPts val="0"/>
              </a:spcAft>
              <a:buClr>
                <a:srgbClr val="002060"/>
              </a:buClr>
              <a:buSzPts val="1452"/>
              <a:buChar char="•"/>
            </a:pPr>
            <a:r>
              <a:rPr i="0" lang="en-US" sz="1452" u="none" cap="none" strike="noStrike">
                <a:solidFill>
                  <a:srgbClr val="002060"/>
                </a:solidFill>
              </a:rPr>
              <a:t>Coordinated recovery timelines</a:t>
            </a:r>
            <a:endParaRPr i="0" sz="1452" u="none" cap="none" strike="noStrike"/>
          </a:p>
        </p:txBody>
      </p:sp>
      <p:sp>
        <p:nvSpPr>
          <p:cNvPr id="1022" name="Google Shape;1022;g38e0bf7cbdf_0_1243"/>
          <p:cNvSpPr/>
          <p:nvPr/>
        </p:nvSpPr>
        <p:spPr>
          <a:xfrm>
            <a:off x="305076" y="5880302"/>
            <a:ext cx="11581500" cy="296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52"/>
              <a:buFont typeface="Inter"/>
              <a:buNone/>
            </a:pPr>
            <a:r>
              <a:rPr i="0" lang="en-US" sz="1452" u="none" cap="none" strike="noStrike">
                <a:solidFill>
                  <a:srgbClr val="002060"/>
                </a:solidFill>
              </a:rPr>
              <a:t>Successful integration requires alignment of internal capabilities with external dependencies to create comprehensive resilience.</a:t>
            </a:r>
            <a:endParaRPr i="0" sz="1452"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8e0bf7cbdf_0_5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20" name="Google Shape;220;g38e0bf7cbdf_0_5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21" name="Google Shape;221;g38e0bf7cbdf_0_50"/>
          <p:cNvPicPr preferRelativeResize="0"/>
          <p:nvPr/>
        </p:nvPicPr>
        <p:blipFill rotWithShape="1">
          <a:blip r:embed="rId3">
            <a:alphaModFix/>
          </a:blip>
          <a:srcRect b="0" l="0" r="0" t="0"/>
          <a:stretch/>
        </p:blipFill>
        <p:spPr>
          <a:xfrm>
            <a:off x="255100" y="1117300"/>
            <a:ext cx="3798826" cy="3798826"/>
          </a:xfrm>
          <a:prstGeom prst="rect">
            <a:avLst/>
          </a:prstGeom>
          <a:noFill/>
          <a:ln>
            <a:noFill/>
          </a:ln>
        </p:spPr>
      </p:pic>
      <p:sp>
        <p:nvSpPr>
          <p:cNvPr id="222" name="Google Shape;222;g38e0bf7cbdf_0_50"/>
          <p:cNvSpPr/>
          <p:nvPr/>
        </p:nvSpPr>
        <p:spPr>
          <a:xfrm>
            <a:off x="4815738" y="466251"/>
            <a:ext cx="6896400" cy="1285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36"/>
              <a:buFont typeface="Nunito Sans"/>
              <a:buNone/>
            </a:pPr>
            <a:r>
              <a:rPr i="0" lang="en-US" sz="4035" u="none" cap="none" strike="noStrike">
                <a:solidFill>
                  <a:srgbClr val="D1282E"/>
                </a:solidFill>
              </a:rPr>
              <a:t>Understanding Cross-Training</a:t>
            </a:r>
            <a:endParaRPr i="0" sz="4035" u="none" cap="none" strike="noStrike"/>
          </a:p>
        </p:txBody>
      </p:sp>
      <p:sp>
        <p:nvSpPr>
          <p:cNvPr id="223" name="Google Shape;223;g38e0bf7cbdf_0_50"/>
          <p:cNvSpPr/>
          <p:nvPr/>
        </p:nvSpPr>
        <p:spPr>
          <a:xfrm>
            <a:off x="4815738" y="1957518"/>
            <a:ext cx="6896400" cy="98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7"/>
              <a:buFont typeface="Inter"/>
              <a:buNone/>
            </a:pPr>
            <a:r>
              <a:rPr i="0" lang="en-US" sz="1587" u="none" cap="none" strike="noStrike">
                <a:solidFill>
                  <a:srgbClr val="002060"/>
                </a:solidFill>
              </a:rPr>
              <a:t>Cross-training develops employee versatility by building capability across multiple functions and roles, creating workforce adaptability essential for resilience.</a:t>
            </a:r>
            <a:endParaRPr i="0" sz="1587" u="none" cap="none" strike="noStrike"/>
          </a:p>
        </p:txBody>
      </p:sp>
      <p:sp>
        <p:nvSpPr>
          <p:cNvPr id="224" name="Google Shape;224;g38e0bf7cbdf_0_50"/>
          <p:cNvSpPr/>
          <p:nvPr/>
        </p:nvSpPr>
        <p:spPr>
          <a:xfrm>
            <a:off x="4815738" y="3129929"/>
            <a:ext cx="6896400" cy="658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7"/>
              <a:buFont typeface="Inter"/>
              <a:buNone/>
            </a:pPr>
            <a:r>
              <a:rPr b="1" i="0" lang="en-US" sz="1587" u="none" cap="none" strike="noStrike">
                <a:solidFill>
                  <a:srgbClr val="002060"/>
                </a:solidFill>
              </a:rPr>
              <a:t>Skill Diversification</a:t>
            </a:r>
            <a:r>
              <a:rPr i="0" lang="en-US" sz="1587" u="none" cap="none" strike="noStrike">
                <a:solidFill>
                  <a:srgbClr val="002060"/>
                </a:solidFill>
              </a:rPr>
              <a:t> Employees gain competencies beyond their primary role responsibilities.</a:t>
            </a:r>
            <a:endParaRPr i="0" sz="1587" u="none" cap="none" strike="noStrike"/>
          </a:p>
        </p:txBody>
      </p:sp>
      <p:sp>
        <p:nvSpPr>
          <p:cNvPr id="225" name="Google Shape;225;g38e0bf7cbdf_0_50"/>
          <p:cNvSpPr/>
          <p:nvPr/>
        </p:nvSpPr>
        <p:spPr>
          <a:xfrm>
            <a:off x="4815738" y="3860068"/>
            <a:ext cx="6896400" cy="658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7"/>
              <a:buFont typeface="Inter"/>
              <a:buNone/>
            </a:pPr>
            <a:r>
              <a:rPr b="1" i="0" lang="en-US" sz="1587" u="none" cap="none" strike="noStrike">
                <a:solidFill>
                  <a:srgbClr val="002060"/>
                </a:solidFill>
              </a:rPr>
              <a:t>Coverage Assurance</a:t>
            </a:r>
            <a:r>
              <a:rPr i="0" lang="en-US" sz="1587" u="none" cap="none" strike="noStrike">
                <a:solidFill>
                  <a:srgbClr val="002060"/>
                </a:solidFill>
              </a:rPr>
              <a:t> Critical tasks continue during planned and unplanned staff absences.</a:t>
            </a:r>
            <a:endParaRPr i="0" sz="1587" u="none" cap="none" strike="noStrike"/>
          </a:p>
        </p:txBody>
      </p:sp>
      <p:sp>
        <p:nvSpPr>
          <p:cNvPr id="226" name="Google Shape;226;g38e0bf7cbdf_0_50"/>
          <p:cNvSpPr/>
          <p:nvPr/>
        </p:nvSpPr>
        <p:spPr>
          <a:xfrm>
            <a:off x="4815738" y="4590206"/>
            <a:ext cx="6896400" cy="658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7"/>
              <a:buFont typeface="Inter"/>
              <a:buNone/>
            </a:pPr>
            <a:r>
              <a:rPr b="1" i="0" lang="en-US" sz="1587" u="none" cap="none" strike="noStrike">
                <a:solidFill>
                  <a:srgbClr val="002060"/>
                </a:solidFill>
              </a:rPr>
              <a:t>Risk Reduction</a:t>
            </a:r>
            <a:r>
              <a:rPr i="0" lang="en-US" sz="1587" u="none" cap="none" strike="noStrike">
                <a:solidFill>
                  <a:srgbClr val="002060"/>
                </a:solidFill>
              </a:rPr>
              <a:t> Eliminates single points of failure in key operational processes.</a:t>
            </a:r>
            <a:endParaRPr i="0" sz="1587" u="none" cap="none" strike="noStrike"/>
          </a:p>
        </p:txBody>
      </p:sp>
      <p:sp>
        <p:nvSpPr>
          <p:cNvPr id="227" name="Google Shape;227;g38e0bf7cbdf_0_50"/>
          <p:cNvSpPr/>
          <p:nvPr/>
        </p:nvSpPr>
        <p:spPr>
          <a:xfrm>
            <a:off x="4815738" y="5320345"/>
            <a:ext cx="6896400" cy="658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7"/>
              <a:buFont typeface="Inter"/>
              <a:buNone/>
            </a:pPr>
            <a:r>
              <a:rPr b="1" i="0" lang="en-US" sz="1587" u="none" cap="none" strike="noStrike">
                <a:solidFill>
                  <a:srgbClr val="002060"/>
                </a:solidFill>
              </a:rPr>
              <a:t>Knowledge Preservation</a:t>
            </a:r>
            <a:r>
              <a:rPr i="0" lang="en-US" sz="1587" u="none" cap="none" strike="noStrike">
                <a:solidFill>
                  <a:srgbClr val="002060"/>
                </a:solidFill>
              </a:rPr>
              <a:t> Organizational knowledge distributed across multiple team members.</a:t>
            </a:r>
            <a:endParaRPr i="0" sz="1587" u="none" cap="none" strike="noStrike"/>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g38e0bf7cbdf_0_127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29" name="Google Shape;1029;g38e0bf7cbdf_0_127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030" name="Google Shape;1030;g38e0bf7cbdf_0_1274"/>
          <p:cNvSpPr/>
          <p:nvPr/>
        </p:nvSpPr>
        <p:spPr>
          <a:xfrm>
            <a:off x="344275" y="297425"/>
            <a:ext cx="9449400" cy="6198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91"/>
              <a:buFont typeface="Nunito Sans"/>
              <a:buNone/>
            </a:pPr>
            <a:r>
              <a:rPr i="0" lang="en-US" sz="3891" u="none" cap="none" strike="noStrike">
                <a:solidFill>
                  <a:srgbClr val="D1282E"/>
                </a:solidFill>
              </a:rPr>
              <a:t>Operational Continuity through Integration</a:t>
            </a:r>
            <a:endParaRPr i="0" sz="3891" u="none" cap="none" strike="noStrike"/>
          </a:p>
        </p:txBody>
      </p:sp>
      <p:sp>
        <p:nvSpPr>
          <p:cNvPr id="1031" name="Google Shape;1031;g38e0bf7cbdf_0_1274"/>
          <p:cNvSpPr/>
          <p:nvPr/>
        </p:nvSpPr>
        <p:spPr>
          <a:xfrm>
            <a:off x="344275" y="1313822"/>
            <a:ext cx="11404500" cy="2856000"/>
          </a:xfrm>
          <a:prstGeom prst="roundRect">
            <a:avLst>
              <a:gd fmla="val 2917" name="adj"/>
            </a:avLst>
          </a:prstGeom>
          <a:noFill/>
          <a:ln cap="flat" cmpd="sng" w="8325">
            <a:solidFill>
              <a:srgbClr val="000000">
                <a:alpha val="7840"/>
              </a:srgbClr>
            </a:solidFill>
            <a:prstDash val="solid"/>
            <a:round/>
            <a:headEnd len="sm" w="sm" type="none"/>
            <a:tailEnd len="sm" w="sm" type="none"/>
          </a:ln>
        </p:spPr>
        <p:txBody>
          <a:bodyPr anchorCtr="0" anchor="ctr" bIns="79950" lIns="79950" spcFirstLastPara="1" rIns="79950" wrap="square" tIns="79950">
            <a:noAutofit/>
          </a:bodyPr>
          <a:lstStyle/>
          <a:p>
            <a:pPr indent="0" lvl="0" marL="0" rtl="0" algn="l">
              <a:spcBef>
                <a:spcPts val="0"/>
              </a:spcBef>
              <a:spcAft>
                <a:spcPts val="0"/>
              </a:spcAft>
              <a:buNone/>
            </a:pPr>
            <a:r>
              <a:t/>
            </a:r>
            <a:endParaRPr/>
          </a:p>
        </p:txBody>
      </p:sp>
      <p:sp>
        <p:nvSpPr>
          <p:cNvPr id="1032" name="Google Shape;1032;g38e0bf7cbdf_0_1274"/>
          <p:cNvSpPr/>
          <p:nvPr/>
        </p:nvSpPr>
        <p:spPr>
          <a:xfrm>
            <a:off x="350938" y="1320485"/>
            <a:ext cx="11391000" cy="568800"/>
          </a:xfrm>
          <a:prstGeom prst="rect">
            <a:avLst/>
          </a:prstGeom>
          <a:solidFill>
            <a:srgbClr val="FFFFFF">
              <a:alpha val="3920"/>
            </a:srgbClr>
          </a:solidFill>
          <a:ln>
            <a:noFill/>
          </a:ln>
        </p:spPr>
        <p:txBody>
          <a:bodyPr anchorCtr="0" anchor="ctr" bIns="79950" lIns="79950" spcFirstLastPara="1" rIns="79950" wrap="square" tIns="79950">
            <a:noAutofit/>
          </a:bodyPr>
          <a:lstStyle/>
          <a:p>
            <a:pPr indent="0" lvl="0" marL="0" rtl="0" algn="l">
              <a:spcBef>
                <a:spcPts val="0"/>
              </a:spcBef>
              <a:spcAft>
                <a:spcPts val="0"/>
              </a:spcAft>
              <a:buNone/>
            </a:pPr>
            <a:r>
              <a:t/>
            </a:r>
            <a:endParaRPr/>
          </a:p>
        </p:txBody>
      </p:sp>
      <p:sp>
        <p:nvSpPr>
          <p:cNvPr id="1033" name="Google Shape;1033;g38e0bf7cbdf_0_1274"/>
          <p:cNvSpPr/>
          <p:nvPr/>
        </p:nvSpPr>
        <p:spPr>
          <a:xfrm>
            <a:off x="549366" y="1446143"/>
            <a:ext cx="3396600" cy="317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i="0" lang="en-US" sz="1530" u="none" cap="none" strike="noStrike">
                <a:solidFill>
                  <a:srgbClr val="002060"/>
                </a:solidFill>
              </a:rPr>
              <a:t>Internal Coordination</a:t>
            </a:r>
            <a:endParaRPr i="0" sz="1530" u="none" cap="none" strike="noStrike"/>
          </a:p>
        </p:txBody>
      </p:sp>
      <p:sp>
        <p:nvSpPr>
          <p:cNvPr id="1034" name="Google Shape;1034;g38e0bf7cbdf_0_1274"/>
          <p:cNvSpPr/>
          <p:nvPr/>
        </p:nvSpPr>
        <p:spPr>
          <a:xfrm>
            <a:off x="4349389" y="1446143"/>
            <a:ext cx="3393300" cy="317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i="0" lang="en-US" sz="1530" u="none" cap="none" strike="noStrike">
                <a:solidFill>
                  <a:srgbClr val="002060"/>
                </a:solidFill>
              </a:rPr>
              <a:t>External Alignment</a:t>
            </a:r>
            <a:endParaRPr i="0" sz="1530" u="none" cap="none" strike="noStrike"/>
          </a:p>
        </p:txBody>
      </p:sp>
      <p:sp>
        <p:nvSpPr>
          <p:cNvPr id="1035" name="Google Shape;1035;g38e0bf7cbdf_0_1274"/>
          <p:cNvSpPr/>
          <p:nvPr/>
        </p:nvSpPr>
        <p:spPr>
          <a:xfrm>
            <a:off x="8146080" y="1446143"/>
            <a:ext cx="3397800" cy="317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i="0" lang="en-US" sz="1530" u="none" cap="none" strike="noStrike">
                <a:solidFill>
                  <a:srgbClr val="002060"/>
                </a:solidFill>
              </a:rPr>
              <a:t>Integrated Response</a:t>
            </a:r>
            <a:endParaRPr i="0" sz="1530" u="none" cap="none" strike="noStrike"/>
          </a:p>
        </p:txBody>
      </p:sp>
      <p:sp>
        <p:nvSpPr>
          <p:cNvPr id="1036" name="Google Shape;1036;g38e0bf7cbdf_0_1274"/>
          <p:cNvSpPr/>
          <p:nvPr/>
        </p:nvSpPr>
        <p:spPr>
          <a:xfrm>
            <a:off x="350938" y="1889118"/>
            <a:ext cx="11391000" cy="2274000"/>
          </a:xfrm>
          <a:prstGeom prst="rect">
            <a:avLst/>
          </a:prstGeom>
          <a:solidFill>
            <a:srgbClr val="000000">
              <a:alpha val="3920"/>
            </a:srgbClr>
          </a:solidFill>
          <a:ln>
            <a:noFill/>
          </a:ln>
        </p:spPr>
        <p:txBody>
          <a:bodyPr anchorCtr="0" anchor="ctr" bIns="79950" lIns="79950" spcFirstLastPara="1" rIns="79950" wrap="square" tIns="79950">
            <a:noAutofit/>
          </a:bodyPr>
          <a:lstStyle/>
          <a:p>
            <a:pPr indent="0" lvl="0" marL="0" rtl="0" algn="l">
              <a:spcBef>
                <a:spcPts val="0"/>
              </a:spcBef>
              <a:spcAft>
                <a:spcPts val="0"/>
              </a:spcAft>
              <a:buNone/>
            </a:pPr>
            <a:r>
              <a:t/>
            </a:r>
            <a:endParaRPr/>
          </a:p>
        </p:txBody>
      </p:sp>
      <p:sp>
        <p:nvSpPr>
          <p:cNvPr id="1037" name="Google Shape;1037;g38e0bf7cbdf_0_1274"/>
          <p:cNvSpPr/>
          <p:nvPr/>
        </p:nvSpPr>
        <p:spPr>
          <a:xfrm>
            <a:off x="549366" y="2014775"/>
            <a:ext cx="3396600" cy="634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b="1" i="0" lang="en-US" sz="1530" u="none" cap="none" strike="noStrike">
                <a:solidFill>
                  <a:srgbClr val="002060"/>
                </a:solidFill>
              </a:rPr>
              <a:t>Workforce:</a:t>
            </a:r>
            <a:r>
              <a:rPr i="0" lang="en-US" sz="1530" u="none" cap="none" strike="noStrike">
                <a:solidFill>
                  <a:srgbClr val="002060"/>
                </a:solidFill>
              </a:rPr>
              <a:t> Cross-functional teams prepared for multiple scenarios.</a:t>
            </a:r>
            <a:endParaRPr i="0" sz="1530" u="none" cap="none" strike="noStrike"/>
          </a:p>
        </p:txBody>
      </p:sp>
      <p:sp>
        <p:nvSpPr>
          <p:cNvPr id="1038" name="Google Shape;1038;g38e0bf7cbdf_0_1274"/>
          <p:cNvSpPr/>
          <p:nvPr/>
        </p:nvSpPr>
        <p:spPr>
          <a:xfrm>
            <a:off x="549366" y="2768406"/>
            <a:ext cx="3396600" cy="951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b="1" i="0" lang="en-US" sz="1530" u="none" cap="none" strike="noStrike">
                <a:solidFill>
                  <a:srgbClr val="002060"/>
                </a:solidFill>
              </a:rPr>
              <a:t>Planning:</a:t>
            </a:r>
            <a:r>
              <a:rPr i="0" lang="en-US" sz="1530" u="none" cap="none" strike="noStrike">
                <a:solidFill>
                  <a:srgbClr val="002060"/>
                </a:solidFill>
              </a:rPr>
              <a:t> HR and operations align RTO/RPO objectives with staffing capabilities.</a:t>
            </a:r>
            <a:endParaRPr i="0" sz="1530" u="none" cap="none" strike="noStrike"/>
          </a:p>
        </p:txBody>
      </p:sp>
      <p:sp>
        <p:nvSpPr>
          <p:cNvPr id="1039" name="Google Shape;1039;g38e0bf7cbdf_0_1274"/>
          <p:cNvSpPr/>
          <p:nvPr/>
        </p:nvSpPr>
        <p:spPr>
          <a:xfrm>
            <a:off x="4349389" y="2014775"/>
            <a:ext cx="3393300" cy="951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b="1" i="0" lang="en-US" sz="1530" u="none" cap="none" strike="noStrike">
                <a:solidFill>
                  <a:srgbClr val="002060"/>
                </a:solidFill>
              </a:rPr>
              <a:t>Vendors:</a:t>
            </a:r>
            <a:r>
              <a:rPr i="0" lang="en-US" sz="1530" u="none" cap="none" strike="noStrike">
                <a:solidFill>
                  <a:srgbClr val="002060"/>
                </a:solidFill>
              </a:rPr>
              <a:t> Suppliers commit to shared recovery objectives and communication protocols.</a:t>
            </a:r>
            <a:endParaRPr i="0" sz="1530" u="none" cap="none" strike="noStrike"/>
          </a:p>
        </p:txBody>
      </p:sp>
      <p:sp>
        <p:nvSpPr>
          <p:cNvPr id="1040" name="Google Shape;1040;g38e0bf7cbdf_0_1274"/>
          <p:cNvSpPr/>
          <p:nvPr/>
        </p:nvSpPr>
        <p:spPr>
          <a:xfrm>
            <a:off x="4349389" y="3085724"/>
            <a:ext cx="3393300" cy="951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b="1" i="0" lang="en-US" sz="1530" u="none" cap="none" strike="noStrike">
                <a:solidFill>
                  <a:srgbClr val="002060"/>
                </a:solidFill>
              </a:rPr>
              <a:t>Contracts:</a:t>
            </a:r>
            <a:r>
              <a:rPr i="0" lang="en-US" sz="1530" u="none" cap="none" strike="noStrike">
                <a:solidFill>
                  <a:srgbClr val="002060"/>
                </a:solidFill>
              </a:rPr>
              <a:t> SLAs include continuity requirements and performance metrics.</a:t>
            </a:r>
            <a:endParaRPr i="0" sz="1530" u="none" cap="none" strike="noStrike"/>
          </a:p>
        </p:txBody>
      </p:sp>
      <p:sp>
        <p:nvSpPr>
          <p:cNvPr id="1041" name="Google Shape;1041;g38e0bf7cbdf_0_1274"/>
          <p:cNvSpPr/>
          <p:nvPr/>
        </p:nvSpPr>
        <p:spPr>
          <a:xfrm>
            <a:off x="8146080" y="2014775"/>
            <a:ext cx="3397800" cy="951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b="1" i="0" lang="en-US" sz="1530" u="none" cap="none" strike="noStrike">
                <a:solidFill>
                  <a:srgbClr val="002060"/>
                </a:solidFill>
              </a:rPr>
              <a:t>Coordination:</a:t>
            </a:r>
            <a:r>
              <a:rPr i="0" lang="en-US" sz="1530" u="none" cap="none" strike="noStrike">
                <a:solidFill>
                  <a:srgbClr val="002060"/>
                </a:solidFill>
              </a:rPr>
              <a:t> Joint crisis management structures enable unified decision-making.</a:t>
            </a:r>
            <a:endParaRPr i="0" sz="1530" u="none" cap="none" strike="noStrike"/>
          </a:p>
        </p:txBody>
      </p:sp>
      <p:sp>
        <p:nvSpPr>
          <p:cNvPr id="1042" name="Google Shape;1042;g38e0bf7cbdf_0_1274"/>
          <p:cNvSpPr/>
          <p:nvPr/>
        </p:nvSpPr>
        <p:spPr>
          <a:xfrm>
            <a:off x="8146080" y="3085724"/>
            <a:ext cx="3397800" cy="951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b="1" i="0" lang="en-US" sz="1530" u="none" cap="none" strike="noStrike">
                <a:solidFill>
                  <a:srgbClr val="002060"/>
                </a:solidFill>
              </a:rPr>
              <a:t>Communication:</a:t>
            </a:r>
            <a:r>
              <a:rPr i="0" lang="en-US" sz="1530" u="none" cap="none" strike="noStrike">
                <a:solidFill>
                  <a:srgbClr val="002060"/>
                </a:solidFill>
              </a:rPr>
              <a:t> Shared channels ensure real-time information flow between all parties.</a:t>
            </a:r>
            <a:endParaRPr i="0" sz="1530" u="none" cap="none" strike="noStrike"/>
          </a:p>
        </p:txBody>
      </p:sp>
      <p:sp>
        <p:nvSpPr>
          <p:cNvPr id="1043" name="Google Shape;1043;g38e0bf7cbdf_0_1274"/>
          <p:cNvSpPr/>
          <p:nvPr/>
        </p:nvSpPr>
        <p:spPr>
          <a:xfrm>
            <a:off x="344275" y="4393101"/>
            <a:ext cx="11404500" cy="634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30"/>
              <a:buFont typeface="Inter"/>
              <a:buNone/>
            </a:pPr>
            <a:r>
              <a:rPr i="0" lang="en-US" sz="1530" u="none" cap="none" strike="noStrike">
                <a:solidFill>
                  <a:srgbClr val="002060"/>
                </a:solidFill>
              </a:rPr>
              <a:t>These integration examples demonstrate how internal workforce flexibility and external vendor stability work together to maintain business operations during various disruption scenarios.</a:t>
            </a:r>
            <a:endParaRPr i="0" sz="1530" u="none" cap="none" strike="noStrike"/>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g38e0bf7cbdf_0_129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50" name="Google Shape;1050;g38e0bf7cbdf_0_129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051" name="Google Shape;1051;g38e0bf7cbdf_0_1294"/>
          <p:cNvSpPr/>
          <p:nvPr/>
        </p:nvSpPr>
        <p:spPr>
          <a:xfrm>
            <a:off x="442375" y="172575"/>
            <a:ext cx="5702400" cy="4698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D1282E"/>
              </a:buClr>
              <a:buSzPts val="2922"/>
              <a:buFont typeface="Nunito Sans"/>
              <a:buNone/>
            </a:pPr>
            <a:r>
              <a:rPr i="0" lang="en-US" sz="2921" u="none" cap="none" strike="noStrike">
                <a:solidFill>
                  <a:srgbClr val="D1282E"/>
                </a:solidFill>
              </a:rPr>
              <a:t>Governance and Policy Alignment</a:t>
            </a:r>
            <a:endParaRPr i="0" sz="2921" u="none" cap="none" strike="noStrike"/>
          </a:p>
        </p:txBody>
      </p:sp>
      <p:sp>
        <p:nvSpPr>
          <p:cNvPr id="1052" name="Google Shape;1052;g38e0bf7cbdf_0_1294"/>
          <p:cNvSpPr/>
          <p:nvPr/>
        </p:nvSpPr>
        <p:spPr>
          <a:xfrm>
            <a:off x="442375" y="943297"/>
            <a:ext cx="11161200" cy="2403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169"/>
              <a:buFont typeface="Inter"/>
              <a:buNone/>
            </a:pPr>
            <a:r>
              <a:rPr i="0" lang="en-US" sz="1168" u="none" cap="none" strike="noStrike">
                <a:solidFill>
                  <a:srgbClr val="002060"/>
                </a:solidFill>
              </a:rPr>
              <a:t>Effective governance integrates workforce adaptability and vendor management into unified continuity frameworks that support flexible decision-making.</a:t>
            </a:r>
            <a:endParaRPr i="0" sz="1168" u="none" cap="none" strike="noStrike"/>
          </a:p>
        </p:txBody>
      </p:sp>
      <p:sp>
        <p:nvSpPr>
          <p:cNvPr id="1053" name="Google Shape;1053;g38e0bf7cbdf_0_1294"/>
          <p:cNvSpPr/>
          <p:nvPr/>
        </p:nvSpPr>
        <p:spPr>
          <a:xfrm>
            <a:off x="1964241" y="1749801"/>
            <a:ext cx="1879800" cy="234900"/>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002060"/>
              </a:buClr>
              <a:buSzPts val="1461"/>
              <a:buFont typeface="Nunito Sans"/>
              <a:buNone/>
            </a:pPr>
            <a:r>
              <a:rPr i="0" lang="en-US" sz="1460" u="none" cap="none" strike="noStrike">
                <a:solidFill>
                  <a:srgbClr val="002060"/>
                </a:solidFill>
              </a:rPr>
              <a:t>Policy Integration</a:t>
            </a:r>
            <a:endParaRPr i="0" sz="1460" u="none" cap="none" strike="noStrike"/>
          </a:p>
        </p:txBody>
      </p:sp>
      <p:sp>
        <p:nvSpPr>
          <p:cNvPr id="1054" name="Google Shape;1054;g38e0bf7cbdf_0_1294"/>
          <p:cNvSpPr/>
          <p:nvPr/>
        </p:nvSpPr>
        <p:spPr>
          <a:xfrm>
            <a:off x="442375" y="2074827"/>
            <a:ext cx="3401700" cy="721500"/>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002060"/>
              </a:buClr>
              <a:buSzPts val="1169"/>
              <a:buFont typeface="Inter"/>
              <a:buNone/>
            </a:pPr>
            <a:r>
              <a:rPr i="0" lang="en-US" sz="1168" u="none" cap="none" strike="noStrike">
                <a:solidFill>
                  <a:srgbClr val="002060"/>
                </a:solidFill>
              </a:rPr>
              <a:t>Embed adaptability and dependency management in organizational policies and procedures.</a:t>
            </a:r>
            <a:endParaRPr i="0" sz="1168" u="none" cap="none" strike="noStrike"/>
          </a:p>
        </p:txBody>
      </p:sp>
      <p:pic>
        <p:nvPicPr>
          <p:cNvPr descr="preencoded.png" id="1055" name="Google Shape;1055;g38e0bf7cbdf_0_1294"/>
          <p:cNvPicPr preferRelativeResize="0"/>
          <p:nvPr/>
        </p:nvPicPr>
        <p:blipFill rotWithShape="1">
          <a:blip r:embed="rId3">
            <a:alphaModFix/>
          </a:blip>
          <a:srcRect b="0" l="0" r="0" t="0"/>
          <a:stretch/>
        </p:blipFill>
        <p:spPr>
          <a:xfrm>
            <a:off x="4069764" y="1353009"/>
            <a:ext cx="3906280" cy="3906280"/>
          </a:xfrm>
          <a:prstGeom prst="rect">
            <a:avLst/>
          </a:prstGeom>
          <a:noFill/>
          <a:ln>
            <a:noFill/>
          </a:ln>
        </p:spPr>
      </p:pic>
      <p:sp>
        <p:nvSpPr>
          <p:cNvPr id="1056" name="Google Shape;1056;g38e0bf7cbdf_0_1294"/>
          <p:cNvSpPr/>
          <p:nvPr/>
        </p:nvSpPr>
        <p:spPr>
          <a:xfrm>
            <a:off x="4958869" y="2183667"/>
            <a:ext cx="225300" cy="281100"/>
          </a:xfrm>
          <a:prstGeom prst="rect">
            <a:avLst/>
          </a:prstGeom>
          <a:noFill/>
          <a:ln>
            <a:noFill/>
          </a:ln>
        </p:spPr>
        <p:txBody>
          <a:bodyPr anchorCtr="0" anchor="t" bIns="0" lIns="0" spcFirstLastPara="1" rIns="0" wrap="square" tIns="0">
            <a:noAutofit/>
          </a:bodyPr>
          <a:lstStyle/>
          <a:p>
            <a:pPr indent="0" lvl="0" marL="0" marR="0" rtl="0" algn="l">
              <a:lnSpc>
                <a:spcPct val="159523"/>
              </a:lnSpc>
              <a:spcBef>
                <a:spcPts val="0"/>
              </a:spcBef>
              <a:spcAft>
                <a:spcPts val="0"/>
              </a:spcAft>
              <a:buClr>
                <a:srgbClr val="002060"/>
              </a:buClr>
              <a:buSzPts val="1753"/>
              <a:buFont typeface="Nunito Sans"/>
              <a:buNone/>
            </a:pPr>
            <a:r>
              <a:rPr b="0" i="0" lang="en-US" sz="1753" u="none" cap="none" strike="noStrike">
                <a:solidFill>
                  <a:srgbClr val="002060"/>
                </a:solidFill>
                <a:latin typeface="Nunito Sans"/>
                <a:ea typeface="Nunito Sans"/>
                <a:cs typeface="Nunito Sans"/>
                <a:sym typeface="Nunito Sans"/>
              </a:rPr>
              <a:t>1</a:t>
            </a:r>
            <a:endParaRPr b="0" i="0" sz="1753" u="none" cap="none" strike="noStrike"/>
          </a:p>
        </p:txBody>
      </p:sp>
      <p:sp>
        <p:nvSpPr>
          <p:cNvPr id="1057" name="Google Shape;1057;g38e0bf7cbdf_0_1294"/>
          <p:cNvSpPr/>
          <p:nvPr/>
        </p:nvSpPr>
        <p:spPr>
          <a:xfrm>
            <a:off x="8201593" y="1525761"/>
            <a:ext cx="1879800" cy="2349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2060"/>
              </a:buClr>
              <a:buSzPts val="1461"/>
              <a:buFont typeface="Nunito Sans"/>
              <a:buNone/>
            </a:pPr>
            <a:r>
              <a:rPr i="0" lang="en-US" sz="1460" u="none" cap="none" strike="noStrike">
                <a:solidFill>
                  <a:srgbClr val="002060"/>
                </a:solidFill>
              </a:rPr>
              <a:t>Shared KPIs</a:t>
            </a:r>
            <a:endParaRPr i="0" sz="1460" u="none" cap="none" strike="noStrike"/>
          </a:p>
        </p:txBody>
      </p:sp>
      <p:sp>
        <p:nvSpPr>
          <p:cNvPr id="1058" name="Google Shape;1058;g38e0bf7cbdf_0_1294"/>
          <p:cNvSpPr/>
          <p:nvPr/>
        </p:nvSpPr>
        <p:spPr>
          <a:xfrm>
            <a:off x="8201593" y="1850787"/>
            <a:ext cx="3401700" cy="4812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169"/>
              <a:buFont typeface="Inter"/>
              <a:buNone/>
            </a:pPr>
            <a:r>
              <a:rPr i="0" lang="en-US" sz="1168" u="none" cap="none" strike="noStrike">
                <a:solidFill>
                  <a:srgbClr val="002060"/>
                </a:solidFill>
              </a:rPr>
              <a:t>HR and vendor management teams adopt common continuity performance indicators.</a:t>
            </a:r>
            <a:endParaRPr i="0" sz="1168" u="none" cap="none" strike="noStrike"/>
          </a:p>
        </p:txBody>
      </p:sp>
      <p:pic>
        <p:nvPicPr>
          <p:cNvPr descr="preencoded.png" id="1059" name="Google Shape;1059;g38e0bf7cbdf_0_1294"/>
          <p:cNvPicPr preferRelativeResize="0"/>
          <p:nvPr/>
        </p:nvPicPr>
        <p:blipFill rotWithShape="1">
          <a:blip r:embed="rId4">
            <a:alphaModFix/>
          </a:blip>
          <a:srcRect b="0" l="0" r="0" t="0"/>
          <a:stretch/>
        </p:blipFill>
        <p:spPr>
          <a:xfrm>
            <a:off x="4069764" y="1353009"/>
            <a:ext cx="3906280" cy="3906280"/>
          </a:xfrm>
          <a:prstGeom prst="rect">
            <a:avLst/>
          </a:prstGeom>
          <a:noFill/>
          <a:ln>
            <a:noFill/>
          </a:ln>
        </p:spPr>
      </p:pic>
      <p:sp>
        <p:nvSpPr>
          <p:cNvPr id="1060" name="Google Shape;1060;g38e0bf7cbdf_0_1294"/>
          <p:cNvSpPr/>
          <p:nvPr/>
        </p:nvSpPr>
        <p:spPr>
          <a:xfrm>
            <a:off x="6550114" y="1957142"/>
            <a:ext cx="225300" cy="281100"/>
          </a:xfrm>
          <a:prstGeom prst="rect">
            <a:avLst/>
          </a:prstGeom>
          <a:noFill/>
          <a:ln>
            <a:noFill/>
          </a:ln>
        </p:spPr>
        <p:txBody>
          <a:bodyPr anchorCtr="0" anchor="t" bIns="0" lIns="0" spcFirstLastPara="1" rIns="0" wrap="square" tIns="0">
            <a:noAutofit/>
          </a:bodyPr>
          <a:lstStyle/>
          <a:p>
            <a:pPr indent="0" lvl="0" marL="0" marR="0" rtl="0" algn="l">
              <a:lnSpc>
                <a:spcPct val="159523"/>
              </a:lnSpc>
              <a:spcBef>
                <a:spcPts val="0"/>
              </a:spcBef>
              <a:spcAft>
                <a:spcPts val="0"/>
              </a:spcAft>
              <a:buClr>
                <a:srgbClr val="002060"/>
              </a:buClr>
              <a:buSzPts val="1753"/>
              <a:buFont typeface="Nunito Sans"/>
              <a:buNone/>
            </a:pPr>
            <a:r>
              <a:rPr b="0" i="0" lang="en-US" sz="1753" u="none" cap="none" strike="noStrike">
                <a:solidFill>
                  <a:srgbClr val="002060"/>
                </a:solidFill>
                <a:latin typeface="Nunito Sans"/>
                <a:ea typeface="Nunito Sans"/>
                <a:cs typeface="Nunito Sans"/>
                <a:sym typeface="Nunito Sans"/>
              </a:rPr>
              <a:t>2</a:t>
            </a:r>
            <a:endParaRPr b="0" i="0" sz="1753" u="none" cap="none" strike="noStrike"/>
          </a:p>
        </p:txBody>
      </p:sp>
      <p:sp>
        <p:nvSpPr>
          <p:cNvPr id="1061" name="Google Shape;1061;g38e0bf7cbdf_0_1294"/>
          <p:cNvSpPr/>
          <p:nvPr/>
        </p:nvSpPr>
        <p:spPr>
          <a:xfrm>
            <a:off x="8276836" y="2903000"/>
            <a:ext cx="1879800" cy="2349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2060"/>
              </a:buClr>
              <a:buSzPts val="1461"/>
              <a:buFont typeface="Nunito Sans"/>
              <a:buNone/>
            </a:pPr>
            <a:r>
              <a:rPr i="0" lang="en-US" sz="1460" u="none" cap="none" strike="noStrike">
                <a:solidFill>
                  <a:srgbClr val="002060"/>
                </a:solidFill>
              </a:rPr>
              <a:t>Decision Authority</a:t>
            </a:r>
            <a:endParaRPr i="0" sz="1460" u="none" cap="none" strike="noStrike"/>
          </a:p>
        </p:txBody>
      </p:sp>
      <p:sp>
        <p:nvSpPr>
          <p:cNvPr id="1062" name="Google Shape;1062;g38e0bf7cbdf_0_1294"/>
          <p:cNvSpPr/>
          <p:nvPr/>
        </p:nvSpPr>
        <p:spPr>
          <a:xfrm>
            <a:off x="8276836" y="3228027"/>
            <a:ext cx="3326700" cy="4812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169"/>
              <a:buFont typeface="Inter"/>
              <a:buNone/>
            </a:pPr>
            <a:r>
              <a:rPr i="0" lang="en-US" sz="1168" u="none" cap="none" strike="noStrike">
                <a:solidFill>
                  <a:srgbClr val="002060"/>
                </a:solidFill>
              </a:rPr>
              <a:t>Establish clear governance that supports flexible, rapid decision-making during crises.</a:t>
            </a:r>
            <a:endParaRPr i="0" sz="1168" u="none" cap="none" strike="noStrike"/>
          </a:p>
        </p:txBody>
      </p:sp>
      <p:pic>
        <p:nvPicPr>
          <p:cNvPr descr="preencoded.png" id="1063" name="Google Shape;1063;g38e0bf7cbdf_0_1294"/>
          <p:cNvPicPr preferRelativeResize="0"/>
          <p:nvPr/>
        </p:nvPicPr>
        <p:blipFill rotWithShape="1">
          <a:blip r:embed="rId5">
            <a:alphaModFix/>
          </a:blip>
          <a:srcRect b="0" l="0" r="0" t="0"/>
          <a:stretch/>
        </p:blipFill>
        <p:spPr>
          <a:xfrm>
            <a:off x="4069764" y="1353009"/>
            <a:ext cx="3906280" cy="3906280"/>
          </a:xfrm>
          <a:prstGeom prst="rect">
            <a:avLst/>
          </a:prstGeom>
          <a:noFill/>
          <a:ln>
            <a:noFill/>
          </a:ln>
        </p:spPr>
      </p:pic>
      <p:sp>
        <p:nvSpPr>
          <p:cNvPr id="1064" name="Google Shape;1064;g38e0bf7cbdf_0_1294"/>
          <p:cNvSpPr/>
          <p:nvPr/>
        </p:nvSpPr>
        <p:spPr>
          <a:xfrm>
            <a:off x="7257223" y="3400480"/>
            <a:ext cx="225300" cy="281100"/>
          </a:xfrm>
          <a:prstGeom prst="rect">
            <a:avLst/>
          </a:prstGeom>
          <a:noFill/>
          <a:ln>
            <a:noFill/>
          </a:ln>
        </p:spPr>
        <p:txBody>
          <a:bodyPr anchorCtr="0" anchor="t" bIns="0" lIns="0" spcFirstLastPara="1" rIns="0" wrap="square" tIns="0">
            <a:noAutofit/>
          </a:bodyPr>
          <a:lstStyle/>
          <a:p>
            <a:pPr indent="0" lvl="0" marL="0" marR="0" rtl="0" algn="l">
              <a:lnSpc>
                <a:spcPct val="159523"/>
              </a:lnSpc>
              <a:spcBef>
                <a:spcPts val="0"/>
              </a:spcBef>
              <a:spcAft>
                <a:spcPts val="0"/>
              </a:spcAft>
              <a:buClr>
                <a:srgbClr val="002060"/>
              </a:buClr>
              <a:buSzPts val="1753"/>
              <a:buFont typeface="Nunito Sans"/>
              <a:buNone/>
            </a:pPr>
            <a:r>
              <a:rPr b="0" i="0" lang="en-US" sz="1753" u="none" cap="none" strike="noStrike">
                <a:solidFill>
                  <a:srgbClr val="002060"/>
                </a:solidFill>
                <a:latin typeface="Nunito Sans"/>
                <a:ea typeface="Nunito Sans"/>
                <a:cs typeface="Nunito Sans"/>
                <a:sym typeface="Nunito Sans"/>
              </a:rPr>
              <a:t>3</a:t>
            </a:r>
            <a:endParaRPr b="0" i="0" sz="1753" u="none" cap="none" strike="noStrike"/>
          </a:p>
        </p:txBody>
      </p:sp>
      <p:sp>
        <p:nvSpPr>
          <p:cNvPr id="1065" name="Google Shape;1065;g38e0bf7cbdf_0_1294"/>
          <p:cNvSpPr/>
          <p:nvPr/>
        </p:nvSpPr>
        <p:spPr>
          <a:xfrm>
            <a:off x="8201593" y="4280339"/>
            <a:ext cx="1879800" cy="2349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2060"/>
              </a:buClr>
              <a:buSzPts val="1461"/>
              <a:buFont typeface="Nunito Sans"/>
              <a:buNone/>
            </a:pPr>
            <a:r>
              <a:rPr i="0" lang="en-US" sz="1460" u="none" cap="none" strike="noStrike">
                <a:solidFill>
                  <a:srgbClr val="002060"/>
                </a:solidFill>
              </a:rPr>
              <a:t>Risk Oversight</a:t>
            </a:r>
            <a:endParaRPr i="0" sz="1460" u="none" cap="none" strike="noStrike"/>
          </a:p>
        </p:txBody>
      </p:sp>
      <p:sp>
        <p:nvSpPr>
          <p:cNvPr id="1066" name="Google Shape;1066;g38e0bf7cbdf_0_1294"/>
          <p:cNvSpPr/>
          <p:nvPr/>
        </p:nvSpPr>
        <p:spPr>
          <a:xfrm>
            <a:off x="8201593" y="4605365"/>
            <a:ext cx="3401700" cy="4812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169"/>
              <a:buFont typeface="Inter"/>
              <a:buNone/>
            </a:pPr>
            <a:r>
              <a:rPr i="0" lang="en-US" sz="1168" u="none" cap="none" strike="noStrike">
                <a:solidFill>
                  <a:srgbClr val="002060"/>
                </a:solidFill>
              </a:rPr>
              <a:t>Create unified risk management for both workforce and vendor dependencies.</a:t>
            </a:r>
            <a:endParaRPr i="0" sz="1168" u="none" cap="none" strike="noStrike"/>
          </a:p>
        </p:txBody>
      </p:sp>
      <p:pic>
        <p:nvPicPr>
          <p:cNvPr descr="preencoded.png" id="1067" name="Google Shape;1067;g38e0bf7cbdf_0_1294"/>
          <p:cNvPicPr preferRelativeResize="0"/>
          <p:nvPr/>
        </p:nvPicPr>
        <p:blipFill rotWithShape="1">
          <a:blip r:embed="rId6">
            <a:alphaModFix/>
          </a:blip>
          <a:srcRect b="0" l="0" r="0" t="0"/>
          <a:stretch/>
        </p:blipFill>
        <p:spPr>
          <a:xfrm>
            <a:off x="4069764" y="1353009"/>
            <a:ext cx="3906280" cy="3906280"/>
          </a:xfrm>
          <a:prstGeom prst="rect">
            <a:avLst/>
          </a:prstGeom>
          <a:noFill/>
          <a:ln>
            <a:noFill/>
          </a:ln>
        </p:spPr>
      </p:pic>
      <p:sp>
        <p:nvSpPr>
          <p:cNvPr id="1068" name="Google Shape;1068;g38e0bf7cbdf_0_1294"/>
          <p:cNvSpPr/>
          <p:nvPr/>
        </p:nvSpPr>
        <p:spPr>
          <a:xfrm>
            <a:off x="6103026" y="4518990"/>
            <a:ext cx="225300" cy="281100"/>
          </a:xfrm>
          <a:prstGeom prst="rect">
            <a:avLst/>
          </a:prstGeom>
          <a:noFill/>
          <a:ln>
            <a:noFill/>
          </a:ln>
        </p:spPr>
        <p:txBody>
          <a:bodyPr anchorCtr="0" anchor="t" bIns="0" lIns="0" spcFirstLastPara="1" rIns="0" wrap="square" tIns="0">
            <a:noAutofit/>
          </a:bodyPr>
          <a:lstStyle/>
          <a:p>
            <a:pPr indent="0" lvl="0" marL="0" marR="0" rtl="0" algn="l">
              <a:lnSpc>
                <a:spcPct val="159523"/>
              </a:lnSpc>
              <a:spcBef>
                <a:spcPts val="0"/>
              </a:spcBef>
              <a:spcAft>
                <a:spcPts val="0"/>
              </a:spcAft>
              <a:buClr>
                <a:srgbClr val="002060"/>
              </a:buClr>
              <a:buSzPts val="1753"/>
              <a:buFont typeface="Nunito Sans"/>
              <a:buNone/>
            </a:pPr>
            <a:r>
              <a:rPr b="0" i="0" lang="en-US" sz="1753" u="none" cap="none" strike="noStrike">
                <a:solidFill>
                  <a:srgbClr val="002060"/>
                </a:solidFill>
                <a:latin typeface="Nunito Sans"/>
                <a:ea typeface="Nunito Sans"/>
                <a:cs typeface="Nunito Sans"/>
                <a:sym typeface="Nunito Sans"/>
              </a:rPr>
              <a:t>4</a:t>
            </a:r>
            <a:endParaRPr b="0" i="0" sz="1753" u="none" cap="none" strike="noStrike"/>
          </a:p>
        </p:txBody>
      </p:sp>
      <p:sp>
        <p:nvSpPr>
          <p:cNvPr id="1069" name="Google Shape;1069;g38e0bf7cbdf_0_1294"/>
          <p:cNvSpPr/>
          <p:nvPr/>
        </p:nvSpPr>
        <p:spPr>
          <a:xfrm>
            <a:off x="1964241" y="3935929"/>
            <a:ext cx="1879800" cy="234900"/>
          </a:xfrm>
          <a:prstGeom prst="rect">
            <a:avLst/>
          </a:prstGeom>
          <a:noFill/>
          <a:ln>
            <a:noFill/>
          </a:ln>
        </p:spPr>
        <p:txBody>
          <a:bodyPr anchorCtr="0" anchor="t" bIns="0" lIns="0" spcFirstLastPara="1" rIns="0" wrap="square" tIns="0">
            <a:noAutofit/>
          </a:bodyPr>
          <a:lstStyle/>
          <a:p>
            <a:pPr indent="0" lvl="0" marL="0" marR="0" rtl="0" algn="r">
              <a:lnSpc>
                <a:spcPct val="125714"/>
              </a:lnSpc>
              <a:spcBef>
                <a:spcPts val="0"/>
              </a:spcBef>
              <a:spcAft>
                <a:spcPts val="0"/>
              </a:spcAft>
              <a:buClr>
                <a:srgbClr val="002060"/>
              </a:buClr>
              <a:buSzPts val="1461"/>
              <a:buFont typeface="Nunito Sans"/>
              <a:buNone/>
            </a:pPr>
            <a:r>
              <a:rPr i="0" lang="en-US" sz="1460" u="none" cap="none" strike="noStrike">
                <a:solidFill>
                  <a:srgbClr val="002060"/>
                </a:solidFill>
              </a:rPr>
              <a:t>Continuous Review</a:t>
            </a:r>
            <a:endParaRPr i="0" sz="1460" u="none" cap="none" strike="noStrike"/>
          </a:p>
        </p:txBody>
      </p:sp>
      <p:sp>
        <p:nvSpPr>
          <p:cNvPr id="1070" name="Google Shape;1070;g38e0bf7cbdf_0_1294"/>
          <p:cNvSpPr/>
          <p:nvPr/>
        </p:nvSpPr>
        <p:spPr>
          <a:xfrm>
            <a:off x="442375" y="4260957"/>
            <a:ext cx="3401700" cy="481200"/>
          </a:xfrm>
          <a:prstGeom prst="rect">
            <a:avLst/>
          </a:prstGeom>
          <a:noFill/>
          <a:ln>
            <a:noFill/>
          </a:ln>
        </p:spPr>
        <p:txBody>
          <a:bodyPr anchorCtr="0" anchor="t" bIns="0" lIns="0" spcFirstLastPara="1" rIns="0" wrap="square" tIns="0">
            <a:noAutofit/>
          </a:bodyPr>
          <a:lstStyle/>
          <a:p>
            <a:pPr indent="0" lvl="0" marL="0" marR="0" rtl="0" algn="r">
              <a:lnSpc>
                <a:spcPct val="160714"/>
              </a:lnSpc>
              <a:spcBef>
                <a:spcPts val="0"/>
              </a:spcBef>
              <a:spcAft>
                <a:spcPts val="0"/>
              </a:spcAft>
              <a:buClr>
                <a:srgbClr val="002060"/>
              </a:buClr>
              <a:buSzPts val="1169"/>
              <a:buFont typeface="Inter"/>
              <a:buNone/>
            </a:pPr>
            <a:r>
              <a:rPr i="0" lang="en-US" sz="1168" u="none" cap="none" strike="noStrike">
                <a:solidFill>
                  <a:srgbClr val="002060"/>
                </a:solidFill>
              </a:rPr>
              <a:t>Regular assessment ensures policies remain effective and aligned.</a:t>
            </a:r>
            <a:endParaRPr i="0" sz="1168" u="none" cap="none" strike="noStrike"/>
          </a:p>
        </p:txBody>
      </p:sp>
      <p:pic>
        <p:nvPicPr>
          <p:cNvPr descr="preencoded.png" id="1071" name="Google Shape;1071;g38e0bf7cbdf_0_1294"/>
          <p:cNvPicPr preferRelativeResize="0"/>
          <p:nvPr/>
        </p:nvPicPr>
        <p:blipFill rotWithShape="1">
          <a:blip r:embed="rId7">
            <a:alphaModFix/>
          </a:blip>
          <a:srcRect b="0" l="0" r="0" t="0"/>
          <a:stretch/>
        </p:blipFill>
        <p:spPr>
          <a:xfrm>
            <a:off x="4069764" y="1353009"/>
            <a:ext cx="3906280" cy="3906280"/>
          </a:xfrm>
          <a:prstGeom prst="rect">
            <a:avLst/>
          </a:prstGeom>
          <a:noFill/>
          <a:ln>
            <a:noFill/>
          </a:ln>
        </p:spPr>
      </p:pic>
      <p:sp>
        <p:nvSpPr>
          <p:cNvPr id="1072" name="Google Shape;1072;g38e0bf7cbdf_0_1294"/>
          <p:cNvSpPr/>
          <p:nvPr/>
        </p:nvSpPr>
        <p:spPr>
          <a:xfrm>
            <a:off x="4682546" y="3766955"/>
            <a:ext cx="225300" cy="281100"/>
          </a:xfrm>
          <a:prstGeom prst="rect">
            <a:avLst/>
          </a:prstGeom>
          <a:noFill/>
          <a:ln>
            <a:noFill/>
          </a:ln>
        </p:spPr>
        <p:txBody>
          <a:bodyPr anchorCtr="0" anchor="t" bIns="0" lIns="0" spcFirstLastPara="1" rIns="0" wrap="square" tIns="0">
            <a:noAutofit/>
          </a:bodyPr>
          <a:lstStyle/>
          <a:p>
            <a:pPr indent="0" lvl="0" marL="0" marR="0" rtl="0" algn="l">
              <a:lnSpc>
                <a:spcPct val="159523"/>
              </a:lnSpc>
              <a:spcBef>
                <a:spcPts val="0"/>
              </a:spcBef>
              <a:spcAft>
                <a:spcPts val="0"/>
              </a:spcAft>
              <a:buClr>
                <a:srgbClr val="002060"/>
              </a:buClr>
              <a:buSzPts val="1753"/>
              <a:buFont typeface="Nunito Sans"/>
              <a:buNone/>
            </a:pPr>
            <a:r>
              <a:rPr b="0" i="0" lang="en-US" sz="1753" u="none" cap="none" strike="noStrike">
                <a:solidFill>
                  <a:srgbClr val="002060"/>
                </a:solidFill>
                <a:latin typeface="Nunito Sans"/>
                <a:ea typeface="Nunito Sans"/>
                <a:cs typeface="Nunito Sans"/>
                <a:sym typeface="Nunito Sans"/>
              </a:rPr>
              <a:t>5</a:t>
            </a:r>
            <a:endParaRPr b="0" i="0" sz="1753" u="none" cap="none" strike="noStrike"/>
          </a:p>
        </p:txBody>
      </p:sp>
      <p:sp>
        <p:nvSpPr>
          <p:cNvPr id="1073" name="Google Shape;1073;g38e0bf7cbdf_0_1294"/>
          <p:cNvSpPr/>
          <p:nvPr/>
        </p:nvSpPr>
        <p:spPr>
          <a:xfrm>
            <a:off x="442375" y="5428469"/>
            <a:ext cx="11161200" cy="879600"/>
          </a:xfrm>
          <a:prstGeom prst="roundRect">
            <a:avLst>
              <a:gd fmla="val 7183" name="adj"/>
            </a:avLst>
          </a:prstGeom>
          <a:solidFill>
            <a:srgbClr val="F1C0C0"/>
          </a:solidFill>
          <a:ln>
            <a:noFill/>
          </a:ln>
        </p:spPr>
        <p:txBody>
          <a:bodyPr anchorCtr="0" anchor="ctr" bIns="76300" lIns="76300" spcFirstLastPara="1" rIns="76300" wrap="square" tIns="76300">
            <a:noAutofit/>
          </a:bodyPr>
          <a:lstStyle/>
          <a:p>
            <a:pPr indent="0" lvl="0" marL="0" rtl="0" algn="l">
              <a:spcBef>
                <a:spcPts val="0"/>
              </a:spcBef>
              <a:spcAft>
                <a:spcPts val="0"/>
              </a:spcAft>
              <a:buNone/>
            </a:pPr>
            <a:r>
              <a:t/>
            </a:r>
            <a:endParaRPr/>
          </a:p>
        </p:txBody>
      </p:sp>
      <p:pic>
        <p:nvPicPr>
          <p:cNvPr descr="preencoded.png" id="1074" name="Google Shape;1074;g38e0bf7cbdf_0_1294"/>
          <p:cNvPicPr preferRelativeResize="0"/>
          <p:nvPr/>
        </p:nvPicPr>
        <p:blipFill rotWithShape="1">
          <a:blip r:embed="rId8">
            <a:alphaModFix/>
          </a:blip>
          <a:srcRect b="0" l="0" r="0" t="0"/>
          <a:stretch/>
        </p:blipFill>
        <p:spPr>
          <a:xfrm>
            <a:off x="592763" y="5656584"/>
            <a:ext cx="187959" cy="150387"/>
          </a:xfrm>
          <a:prstGeom prst="rect">
            <a:avLst/>
          </a:prstGeom>
          <a:noFill/>
          <a:ln>
            <a:noFill/>
          </a:ln>
        </p:spPr>
      </p:pic>
      <p:sp>
        <p:nvSpPr>
          <p:cNvPr id="1075" name="Google Shape;1075;g38e0bf7cbdf_0_1294"/>
          <p:cNvSpPr/>
          <p:nvPr/>
        </p:nvSpPr>
        <p:spPr>
          <a:xfrm>
            <a:off x="931109" y="5616428"/>
            <a:ext cx="10521600" cy="4812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00"/>
              </a:buClr>
              <a:buSzPts val="1169"/>
              <a:buFont typeface="Inter"/>
              <a:buNone/>
            </a:pPr>
            <a:r>
              <a:rPr b="1" i="0" lang="en-US" sz="1168" u="none" cap="none" strike="noStrike">
                <a:solidFill>
                  <a:srgbClr val="000000"/>
                </a:solidFill>
              </a:rPr>
              <a:t>Best Practice:</a:t>
            </a:r>
            <a:r>
              <a:rPr i="0" lang="en-US" sz="1168" u="none" cap="none" strike="noStrike">
                <a:solidFill>
                  <a:srgbClr val="000000"/>
                </a:solidFill>
              </a:rPr>
              <a:t> Assign integrated governance to cross-functional teams reporting through risk management, ensuring coordination between workforce and vendor resilience strategies.</a:t>
            </a:r>
            <a:endParaRPr i="0" sz="1168" u="none" cap="none" strike="noStrike"/>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g38e0bf7cbdf_0_132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82" name="Google Shape;1082;g38e0bf7cbdf_0_132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083" name="Google Shape;1083;g38e0bf7cbdf_0_1325"/>
          <p:cNvPicPr preferRelativeResize="0"/>
          <p:nvPr/>
        </p:nvPicPr>
        <p:blipFill rotWithShape="1">
          <a:blip r:embed="rId3">
            <a:alphaModFix/>
          </a:blip>
          <a:srcRect b="0" l="0" r="0" t="0"/>
          <a:stretch/>
        </p:blipFill>
        <p:spPr>
          <a:xfrm>
            <a:off x="481725" y="1296924"/>
            <a:ext cx="3970951" cy="3970951"/>
          </a:xfrm>
          <a:prstGeom prst="rect">
            <a:avLst/>
          </a:prstGeom>
          <a:noFill/>
          <a:ln>
            <a:noFill/>
          </a:ln>
        </p:spPr>
      </p:pic>
      <p:sp>
        <p:nvSpPr>
          <p:cNvPr id="1084" name="Google Shape;1084;g38e0bf7cbdf_0_1325"/>
          <p:cNvSpPr/>
          <p:nvPr/>
        </p:nvSpPr>
        <p:spPr>
          <a:xfrm>
            <a:off x="4960683" y="219950"/>
            <a:ext cx="5596500" cy="595800"/>
          </a:xfrm>
          <a:prstGeom prst="rect">
            <a:avLst/>
          </a:prstGeom>
          <a:noFill/>
          <a:ln>
            <a:noFill/>
          </a:ln>
        </p:spPr>
        <p:txBody>
          <a:bodyPr anchorCtr="0" anchor="t" bIns="0" lIns="0" spcFirstLastPara="1" rIns="0" wrap="square" tIns="0">
            <a:noAutofit/>
          </a:bodyPr>
          <a:lstStyle/>
          <a:p>
            <a:pPr indent="0" lvl="0" marL="0" marR="0" rtl="0" algn="l">
              <a:lnSpc>
                <a:spcPct val="124096"/>
              </a:lnSpc>
              <a:spcBef>
                <a:spcPts val="0"/>
              </a:spcBef>
              <a:spcAft>
                <a:spcPts val="0"/>
              </a:spcAft>
              <a:buClr>
                <a:srgbClr val="D1282E"/>
              </a:buClr>
              <a:buSzPts val="3747"/>
              <a:buFont typeface="Nunito Sans"/>
              <a:buNone/>
            </a:pPr>
            <a:r>
              <a:rPr i="0" lang="en-US" sz="3747" u="none" cap="none" strike="noStrike">
                <a:solidFill>
                  <a:srgbClr val="D1282E"/>
                </a:solidFill>
              </a:rPr>
              <a:t>Challenges and Mitigation</a:t>
            </a:r>
            <a:endParaRPr i="0" sz="3747" u="none" cap="none" strike="noStrike"/>
          </a:p>
        </p:txBody>
      </p:sp>
      <p:sp>
        <p:nvSpPr>
          <p:cNvPr id="1085" name="Google Shape;1085;g38e0bf7cbdf_0_1325"/>
          <p:cNvSpPr/>
          <p:nvPr/>
        </p:nvSpPr>
        <p:spPr>
          <a:xfrm>
            <a:off x="4960683" y="891977"/>
            <a:ext cx="5519100" cy="47640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D1282E"/>
              </a:buClr>
              <a:buSzPts val="2980"/>
              <a:buFont typeface="Nunito Sans"/>
              <a:buNone/>
            </a:pPr>
            <a:r>
              <a:rPr i="0" lang="en-US" sz="2979" u="none" cap="none" strike="noStrike">
                <a:solidFill>
                  <a:srgbClr val="D1282E"/>
                </a:solidFill>
              </a:rPr>
              <a:t>Common Integration Challenges</a:t>
            </a:r>
            <a:endParaRPr i="0" sz="2979" u="none" cap="none" strike="noStrike"/>
          </a:p>
        </p:txBody>
      </p:sp>
      <p:sp>
        <p:nvSpPr>
          <p:cNvPr id="1086" name="Google Shape;1086;g38e0bf7cbdf_0_1325"/>
          <p:cNvSpPr/>
          <p:nvPr/>
        </p:nvSpPr>
        <p:spPr>
          <a:xfrm>
            <a:off x="4960683" y="1559168"/>
            <a:ext cx="6939300" cy="610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90"/>
              <a:buFont typeface="Inter"/>
              <a:buNone/>
            </a:pPr>
            <a:r>
              <a:rPr b="1" i="0" lang="en-US" sz="1489" u="none" cap="none" strike="noStrike">
                <a:solidFill>
                  <a:srgbClr val="002060"/>
                </a:solidFill>
              </a:rPr>
              <a:t>Organizational Silos:</a:t>
            </a:r>
            <a:r>
              <a:rPr i="0" lang="en-US" sz="1489" u="none" cap="none" strike="noStrike">
                <a:solidFill>
                  <a:srgbClr val="002060"/>
                </a:solidFill>
              </a:rPr>
              <a:t> Lack of coordination between HR and supply chain functions creates gaps in resilience planning.</a:t>
            </a:r>
            <a:endParaRPr i="0" sz="1489" u="none" cap="none" strike="noStrike"/>
          </a:p>
        </p:txBody>
      </p:sp>
      <p:sp>
        <p:nvSpPr>
          <p:cNvPr id="1087" name="Google Shape;1087;g38e0bf7cbdf_0_1325"/>
          <p:cNvSpPr/>
          <p:nvPr/>
        </p:nvSpPr>
        <p:spPr>
          <a:xfrm>
            <a:off x="4960683" y="2236035"/>
            <a:ext cx="6939300" cy="610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90"/>
              <a:buFont typeface="Inter"/>
              <a:buNone/>
            </a:pPr>
            <a:r>
              <a:rPr b="1" i="0" lang="en-US" sz="1489" u="none" cap="none" strike="noStrike">
                <a:solidFill>
                  <a:srgbClr val="002060"/>
                </a:solidFill>
              </a:rPr>
              <a:t>Capability Gaps:</a:t>
            </a:r>
            <a:r>
              <a:rPr i="0" lang="en-US" sz="1489" u="none" cap="none" strike="noStrike">
                <a:solidFill>
                  <a:srgbClr val="002060"/>
                </a:solidFill>
              </a:rPr>
              <a:t> Skill gaps or insufficient backup personnel limit adaptive capacity during disruptions.</a:t>
            </a:r>
            <a:endParaRPr i="0" sz="1489" u="none" cap="none" strike="noStrike"/>
          </a:p>
        </p:txBody>
      </p:sp>
      <p:sp>
        <p:nvSpPr>
          <p:cNvPr id="1088" name="Google Shape;1088;g38e0bf7cbdf_0_1325"/>
          <p:cNvSpPr/>
          <p:nvPr/>
        </p:nvSpPr>
        <p:spPr>
          <a:xfrm>
            <a:off x="4960683" y="2912901"/>
            <a:ext cx="6939300" cy="610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90"/>
              <a:buFont typeface="Inter"/>
              <a:buNone/>
            </a:pPr>
            <a:r>
              <a:rPr b="1" i="0" lang="en-US" sz="1489" u="none" cap="none" strike="noStrike">
                <a:solidFill>
                  <a:srgbClr val="002060"/>
                </a:solidFill>
              </a:rPr>
              <a:t>Vendor Visibility:</a:t>
            </a:r>
            <a:r>
              <a:rPr i="0" lang="en-US" sz="1489" u="none" cap="none" strike="noStrike">
                <a:solidFill>
                  <a:srgbClr val="002060"/>
                </a:solidFill>
              </a:rPr>
              <a:t> Poor visibility into vendor dependencies and recovery capabilities.</a:t>
            </a:r>
            <a:endParaRPr i="0" sz="1489" u="none" cap="none" strike="noStrike"/>
          </a:p>
        </p:txBody>
      </p:sp>
      <p:sp>
        <p:nvSpPr>
          <p:cNvPr id="1089" name="Google Shape;1089;g38e0bf7cbdf_0_1325"/>
          <p:cNvSpPr/>
          <p:nvPr/>
        </p:nvSpPr>
        <p:spPr>
          <a:xfrm>
            <a:off x="4960683" y="3713723"/>
            <a:ext cx="3813900" cy="47640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D1282E"/>
              </a:buClr>
              <a:buSzPts val="2980"/>
              <a:buFont typeface="Nunito Sans"/>
              <a:buNone/>
            </a:pPr>
            <a:r>
              <a:rPr i="0" lang="en-US" sz="2979" u="none" cap="none" strike="noStrike">
                <a:solidFill>
                  <a:srgbClr val="D1282E"/>
                </a:solidFill>
              </a:rPr>
              <a:t>Mitigation Strategies</a:t>
            </a:r>
            <a:endParaRPr i="0" sz="2979" u="none" cap="none" strike="noStrike"/>
          </a:p>
        </p:txBody>
      </p:sp>
      <p:sp>
        <p:nvSpPr>
          <p:cNvPr id="1090" name="Google Shape;1090;g38e0bf7cbdf_0_1325"/>
          <p:cNvSpPr/>
          <p:nvPr/>
        </p:nvSpPr>
        <p:spPr>
          <a:xfrm>
            <a:off x="4960683" y="4380914"/>
            <a:ext cx="6939300" cy="610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90"/>
              <a:buFont typeface="Inter"/>
              <a:buNone/>
            </a:pPr>
            <a:r>
              <a:rPr b="1" i="0" lang="en-US" sz="1489" u="none" cap="none" strike="noStrike">
                <a:solidFill>
                  <a:srgbClr val="002060"/>
                </a:solidFill>
              </a:rPr>
              <a:t>Unified Governance:</a:t>
            </a:r>
            <a:r>
              <a:rPr i="0" lang="en-US" sz="1489" u="none" cap="none" strike="noStrike">
                <a:solidFill>
                  <a:srgbClr val="002060"/>
                </a:solidFill>
              </a:rPr>
              <a:t> Cross-functional teams with shared accountability for integrated resilience outcomes.</a:t>
            </a:r>
            <a:endParaRPr i="0" sz="1489" u="none" cap="none" strike="noStrike"/>
          </a:p>
        </p:txBody>
      </p:sp>
      <p:sp>
        <p:nvSpPr>
          <p:cNvPr id="1091" name="Google Shape;1091;g38e0bf7cbdf_0_1325"/>
          <p:cNvSpPr/>
          <p:nvPr/>
        </p:nvSpPr>
        <p:spPr>
          <a:xfrm>
            <a:off x="4960683" y="5057780"/>
            <a:ext cx="6939300" cy="610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90"/>
              <a:buFont typeface="Inter"/>
              <a:buNone/>
            </a:pPr>
            <a:r>
              <a:rPr b="1" i="0" lang="en-US" sz="1489" u="none" cap="none" strike="noStrike">
                <a:solidFill>
                  <a:srgbClr val="002060"/>
                </a:solidFill>
              </a:rPr>
              <a:t>Regular Testing:</a:t>
            </a:r>
            <a:r>
              <a:rPr i="0" lang="en-US" sz="1489" u="none" cap="none" strike="noStrike">
                <a:solidFill>
                  <a:srgbClr val="002060"/>
                </a:solidFill>
              </a:rPr>
              <a:t> Joint exercises that validate both workforce adaptability and vendor response capabilities.</a:t>
            </a:r>
            <a:endParaRPr i="0" sz="1489" u="none" cap="none" strike="noStrike"/>
          </a:p>
        </p:txBody>
      </p:sp>
      <p:sp>
        <p:nvSpPr>
          <p:cNvPr id="1092" name="Google Shape;1092;g38e0bf7cbdf_0_1325"/>
          <p:cNvSpPr/>
          <p:nvPr/>
        </p:nvSpPr>
        <p:spPr>
          <a:xfrm>
            <a:off x="4960683" y="5734646"/>
            <a:ext cx="6939300" cy="610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90"/>
              <a:buFont typeface="Inter"/>
              <a:buNone/>
            </a:pPr>
            <a:r>
              <a:rPr b="1" i="0" lang="en-US" sz="1489" u="none" cap="none" strike="noStrike">
                <a:solidFill>
                  <a:srgbClr val="002060"/>
                </a:solidFill>
              </a:rPr>
              <a:t>Continuous Improvement:</a:t>
            </a:r>
            <a:r>
              <a:rPr i="0" lang="en-US" sz="1489" u="none" cap="none" strike="noStrike">
                <a:solidFill>
                  <a:srgbClr val="002060"/>
                </a:solidFill>
              </a:rPr>
              <a:t> Feedback loops that enhance coordination between internal and external resilience elements.</a:t>
            </a:r>
            <a:endParaRPr i="0" sz="1489" u="none" cap="none" strike="noStrike"/>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g38e0bf7cbdf_0_134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099" name="Google Shape;1099;g38e0bf7cbdf_0_134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100" name="Google Shape;1100;g38e0bf7cbdf_0_1341"/>
          <p:cNvSpPr/>
          <p:nvPr/>
        </p:nvSpPr>
        <p:spPr>
          <a:xfrm>
            <a:off x="3082994" y="265075"/>
            <a:ext cx="5603100" cy="523800"/>
          </a:xfrm>
          <a:prstGeom prst="rect">
            <a:avLst/>
          </a:prstGeom>
          <a:noFill/>
          <a:ln>
            <a:noFill/>
          </a:ln>
        </p:spPr>
        <p:txBody>
          <a:bodyPr anchorCtr="0" anchor="t" bIns="0" lIns="0" spcFirstLastPara="1" rIns="0" wrap="square" tIns="0">
            <a:noAutofit/>
          </a:bodyPr>
          <a:lstStyle/>
          <a:p>
            <a:pPr indent="0" lvl="0" marL="0" marR="0" rtl="0" algn="ctr">
              <a:lnSpc>
                <a:spcPct val="125641"/>
              </a:lnSpc>
              <a:spcBef>
                <a:spcPts val="0"/>
              </a:spcBef>
              <a:spcAft>
                <a:spcPts val="0"/>
              </a:spcAft>
              <a:buClr>
                <a:srgbClr val="D1282E"/>
              </a:buClr>
              <a:buSzPts val="3261"/>
              <a:buFont typeface="Nunito Sans"/>
              <a:buNone/>
            </a:pPr>
            <a:r>
              <a:rPr i="0" lang="en-US" sz="3261" u="none" cap="none" strike="noStrike">
                <a:solidFill>
                  <a:srgbClr val="D1282E"/>
                </a:solidFill>
              </a:rPr>
              <a:t>Summary and Key Takeaways</a:t>
            </a:r>
            <a:endParaRPr i="0" sz="3261" u="none" cap="none" strike="noStrike"/>
          </a:p>
        </p:txBody>
      </p:sp>
      <p:pic>
        <p:nvPicPr>
          <p:cNvPr descr="preencoded.png" id="1101" name="Google Shape;1101;g38e0bf7cbdf_0_1341"/>
          <p:cNvPicPr preferRelativeResize="0"/>
          <p:nvPr/>
        </p:nvPicPr>
        <p:blipFill rotWithShape="1">
          <a:blip r:embed="rId3">
            <a:alphaModFix/>
          </a:blip>
          <a:srcRect b="0" l="0" r="0" t="0"/>
          <a:stretch/>
        </p:blipFill>
        <p:spPr>
          <a:xfrm>
            <a:off x="354324" y="1229122"/>
            <a:ext cx="4178566" cy="4178566"/>
          </a:xfrm>
          <a:prstGeom prst="rect">
            <a:avLst/>
          </a:prstGeom>
          <a:noFill/>
          <a:ln>
            <a:noFill/>
          </a:ln>
        </p:spPr>
      </p:pic>
      <p:sp>
        <p:nvSpPr>
          <p:cNvPr id="1102" name="Google Shape;1102;g38e0bf7cbdf_0_1341"/>
          <p:cNvSpPr/>
          <p:nvPr/>
        </p:nvSpPr>
        <p:spPr>
          <a:xfrm>
            <a:off x="4948469" y="1191389"/>
            <a:ext cx="6472500" cy="804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296"/>
              <a:buFont typeface="Inter"/>
              <a:buNone/>
            </a:pPr>
            <a:r>
              <a:rPr b="1" i="0" lang="en-US" sz="1296" u="none" cap="none" strike="noStrike">
                <a:solidFill>
                  <a:srgbClr val="002060"/>
                </a:solidFill>
              </a:rPr>
              <a:t>Workforce Adaptability:</a:t>
            </a:r>
            <a:r>
              <a:rPr i="0" lang="en-US" sz="1296" u="none" cap="none" strike="noStrike">
                <a:solidFill>
                  <a:srgbClr val="002060"/>
                </a:solidFill>
              </a:rPr>
              <a:t> People represent the most flexible element in organizational resilience, capable of rapid adaptation and creative problem-solving during disruptions.</a:t>
            </a:r>
            <a:endParaRPr i="0" sz="1296" u="none" cap="none" strike="noStrike"/>
          </a:p>
        </p:txBody>
      </p:sp>
      <p:sp>
        <p:nvSpPr>
          <p:cNvPr id="1103" name="Google Shape;1103;g38e0bf7cbdf_0_1341"/>
          <p:cNvSpPr/>
          <p:nvPr/>
        </p:nvSpPr>
        <p:spPr>
          <a:xfrm>
            <a:off x="4948469" y="2054680"/>
            <a:ext cx="6472500" cy="536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296"/>
              <a:buFont typeface="Inter"/>
              <a:buNone/>
            </a:pPr>
            <a:r>
              <a:rPr b="1" i="0" lang="en-US" sz="1296" u="none" cap="none" strike="noStrike">
                <a:solidFill>
                  <a:srgbClr val="002060"/>
                </a:solidFill>
              </a:rPr>
              <a:t>Vendor Integration:</a:t>
            </a:r>
            <a:r>
              <a:rPr i="0" lang="en-US" sz="1296" u="none" cap="none" strike="noStrike">
                <a:solidFill>
                  <a:srgbClr val="002060"/>
                </a:solidFill>
              </a:rPr>
              <a:t> Successful resilience requires coordinated planning between internal workforce capabilities and external supplier dependencies.</a:t>
            </a:r>
            <a:endParaRPr i="0" sz="1296" u="none" cap="none" strike="noStrike"/>
          </a:p>
        </p:txBody>
      </p:sp>
      <p:sp>
        <p:nvSpPr>
          <p:cNvPr id="1104" name="Google Shape;1104;g38e0bf7cbdf_0_1341"/>
          <p:cNvSpPr/>
          <p:nvPr/>
        </p:nvSpPr>
        <p:spPr>
          <a:xfrm>
            <a:off x="4948469" y="2649756"/>
            <a:ext cx="6472500" cy="536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296"/>
              <a:buFont typeface="Inter"/>
              <a:buNone/>
            </a:pPr>
            <a:r>
              <a:rPr b="1" i="0" lang="en-US" sz="1296" u="none" cap="none" strike="noStrike">
                <a:solidFill>
                  <a:srgbClr val="002060"/>
                </a:solidFill>
              </a:rPr>
              <a:t>Strategic Alignment:</a:t>
            </a:r>
            <a:r>
              <a:rPr i="0" lang="en-US" sz="1296" u="none" cap="none" strike="noStrike">
                <a:solidFill>
                  <a:srgbClr val="002060"/>
                </a:solidFill>
              </a:rPr>
              <a:t> Organizations must integrate workforce and vendor resilience strategies at the governance level to ensure:</a:t>
            </a:r>
            <a:endParaRPr i="0" sz="1296" u="none" cap="none" strike="noStrike"/>
          </a:p>
        </p:txBody>
      </p:sp>
      <p:sp>
        <p:nvSpPr>
          <p:cNvPr id="1105" name="Google Shape;1105;g38e0bf7cbdf_0_1341"/>
          <p:cNvSpPr/>
          <p:nvPr/>
        </p:nvSpPr>
        <p:spPr>
          <a:xfrm>
            <a:off x="4948469" y="3244830"/>
            <a:ext cx="6472500" cy="536400"/>
          </a:xfrm>
          <a:prstGeom prst="rect">
            <a:avLst/>
          </a:prstGeom>
          <a:noFill/>
          <a:ln>
            <a:noFill/>
          </a:ln>
        </p:spPr>
        <p:txBody>
          <a:bodyPr anchorCtr="0" anchor="t" bIns="0" lIns="0" spcFirstLastPara="1" rIns="0" wrap="square" tIns="0">
            <a:noAutofit/>
          </a:bodyPr>
          <a:lstStyle/>
          <a:p>
            <a:pPr indent="0" lvl="1" marL="0" marR="0" rtl="0" algn="l">
              <a:lnSpc>
                <a:spcPct val="161290"/>
              </a:lnSpc>
              <a:spcBef>
                <a:spcPts val="0"/>
              </a:spcBef>
              <a:spcAft>
                <a:spcPts val="0"/>
              </a:spcAft>
              <a:buClr>
                <a:srgbClr val="002060"/>
              </a:buClr>
              <a:buSzPts val="1296"/>
              <a:buFont typeface="Inter"/>
              <a:buNone/>
            </a:pPr>
            <a:r>
              <a:rPr b="1" i="0" lang="en-US" sz="1296" u="none" cap="none" strike="noStrike">
                <a:solidFill>
                  <a:srgbClr val="002060"/>
                </a:solidFill>
              </a:rPr>
              <a:t>People:</a:t>
            </a:r>
            <a:r>
              <a:rPr i="0" lang="en-US" sz="1296" u="none" cap="none" strike="noStrike">
                <a:solidFill>
                  <a:srgbClr val="002060"/>
                </a:solidFill>
              </a:rPr>
              <a:t> Cross-training, flexible work models, and clear communication channels.</a:t>
            </a:r>
            <a:endParaRPr i="0" sz="1296" u="none" cap="none" strike="noStrike"/>
          </a:p>
        </p:txBody>
      </p:sp>
      <p:sp>
        <p:nvSpPr>
          <p:cNvPr id="1106" name="Google Shape;1106;g38e0bf7cbdf_0_1341"/>
          <p:cNvSpPr/>
          <p:nvPr/>
        </p:nvSpPr>
        <p:spPr>
          <a:xfrm>
            <a:off x="4948469" y="3839905"/>
            <a:ext cx="6472500" cy="536400"/>
          </a:xfrm>
          <a:prstGeom prst="rect">
            <a:avLst/>
          </a:prstGeom>
          <a:noFill/>
          <a:ln>
            <a:noFill/>
          </a:ln>
        </p:spPr>
        <p:txBody>
          <a:bodyPr anchorCtr="0" anchor="t" bIns="0" lIns="0" spcFirstLastPara="1" rIns="0" wrap="square" tIns="0">
            <a:noAutofit/>
          </a:bodyPr>
          <a:lstStyle/>
          <a:p>
            <a:pPr indent="0" lvl="1" marL="0" marR="0" rtl="0" algn="l">
              <a:lnSpc>
                <a:spcPct val="161290"/>
              </a:lnSpc>
              <a:spcBef>
                <a:spcPts val="0"/>
              </a:spcBef>
              <a:spcAft>
                <a:spcPts val="0"/>
              </a:spcAft>
              <a:buClr>
                <a:srgbClr val="002060"/>
              </a:buClr>
              <a:buSzPts val="1296"/>
              <a:buFont typeface="Inter"/>
              <a:buNone/>
            </a:pPr>
            <a:r>
              <a:rPr b="1" i="0" lang="en-US" sz="1296" u="none" cap="none" strike="noStrike">
                <a:solidFill>
                  <a:srgbClr val="002060"/>
                </a:solidFill>
              </a:rPr>
              <a:t>Vendors:</a:t>
            </a:r>
            <a:r>
              <a:rPr i="0" lang="en-US" sz="1296" u="none" cap="none" strike="noStrike">
                <a:solidFill>
                  <a:srgbClr val="002060"/>
                </a:solidFill>
              </a:rPr>
              <a:t> Diversified suppliers, contract flexibility, and shared recovery objectives.</a:t>
            </a:r>
            <a:endParaRPr i="0" sz="1296" u="none" cap="none" strike="noStrike"/>
          </a:p>
        </p:txBody>
      </p:sp>
      <p:sp>
        <p:nvSpPr>
          <p:cNvPr id="1107" name="Google Shape;1107;g38e0bf7cbdf_0_1341"/>
          <p:cNvSpPr/>
          <p:nvPr/>
        </p:nvSpPr>
        <p:spPr>
          <a:xfrm>
            <a:off x="4948469" y="4434980"/>
            <a:ext cx="6472500" cy="536400"/>
          </a:xfrm>
          <a:prstGeom prst="rect">
            <a:avLst/>
          </a:prstGeom>
          <a:noFill/>
          <a:ln>
            <a:noFill/>
          </a:ln>
        </p:spPr>
        <p:txBody>
          <a:bodyPr anchorCtr="0" anchor="t" bIns="0" lIns="0" spcFirstLastPara="1" rIns="0" wrap="square" tIns="0">
            <a:noAutofit/>
          </a:bodyPr>
          <a:lstStyle/>
          <a:p>
            <a:pPr indent="0" lvl="1" marL="0" marR="0" rtl="0" algn="l">
              <a:lnSpc>
                <a:spcPct val="161290"/>
              </a:lnSpc>
              <a:spcBef>
                <a:spcPts val="0"/>
              </a:spcBef>
              <a:spcAft>
                <a:spcPts val="0"/>
              </a:spcAft>
              <a:buClr>
                <a:srgbClr val="002060"/>
              </a:buClr>
              <a:buSzPts val="1296"/>
              <a:buFont typeface="Inter"/>
              <a:buNone/>
            </a:pPr>
            <a:r>
              <a:rPr b="1" i="0" lang="en-US" sz="1296" u="none" cap="none" strike="noStrike">
                <a:solidFill>
                  <a:srgbClr val="002060"/>
                </a:solidFill>
              </a:rPr>
              <a:t>Integration:</a:t>
            </a:r>
            <a:r>
              <a:rPr i="0" lang="en-US" sz="1296" u="none" cap="none" strike="noStrike">
                <a:solidFill>
                  <a:srgbClr val="002060"/>
                </a:solidFill>
              </a:rPr>
              <a:t> Joint planning, unified governance, and coordinated response capabilities.</a:t>
            </a:r>
            <a:endParaRPr i="0" sz="1296" u="none" cap="none" strike="noStrike"/>
          </a:p>
        </p:txBody>
      </p:sp>
      <p:sp>
        <p:nvSpPr>
          <p:cNvPr id="1108" name="Google Shape;1108;g38e0bf7cbdf_0_1341"/>
          <p:cNvSpPr/>
          <p:nvPr/>
        </p:nvSpPr>
        <p:spPr>
          <a:xfrm>
            <a:off x="354324" y="5784825"/>
            <a:ext cx="11060100" cy="670800"/>
          </a:xfrm>
          <a:prstGeom prst="rect">
            <a:avLst/>
          </a:prstGeom>
          <a:noFill/>
          <a:ln>
            <a:noFill/>
          </a:ln>
        </p:spPr>
        <p:txBody>
          <a:bodyPr anchorCtr="0" anchor="t" bIns="0" lIns="0" spcFirstLastPara="1" rIns="0" wrap="square" tIns="0">
            <a:noAutofit/>
          </a:bodyPr>
          <a:lstStyle/>
          <a:p>
            <a:pPr indent="0" lvl="0" marL="0" marR="0" rtl="0" algn="ctr">
              <a:lnSpc>
                <a:spcPct val="161538"/>
              </a:lnSpc>
              <a:spcBef>
                <a:spcPts val="0"/>
              </a:spcBef>
              <a:spcAft>
                <a:spcPts val="0"/>
              </a:spcAft>
              <a:buClr>
                <a:srgbClr val="002060"/>
              </a:buClr>
              <a:buSzPts val="1631"/>
              <a:buFont typeface="Inter"/>
              <a:buNone/>
            </a:pPr>
            <a:r>
              <a:rPr b="1" i="0" lang="en-US" sz="1630" u="none" cap="none" strike="noStrike">
                <a:solidFill>
                  <a:srgbClr val="002060"/>
                </a:solidFill>
              </a:rPr>
              <a:t>Remember:</a:t>
            </a:r>
            <a:r>
              <a:rPr i="0" lang="en-US" sz="1630" u="none" cap="none" strike="noStrike">
                <a:solidFill>
                  <a:srgbClr val="002060"/>
                </a:solidFill>
              </a:rPr>
              <a:t> Workforce adaptability and vendor resilience must evolve together to create organizational strength and sustainability.</a:t>
            </a:r>
            <a:endParaRPr i="0" sz="1630" u="none" cap="none" strike="noStrike"/>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394a9e633d9_0_327"/>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115" name="Google Shape;1115;g394a9e633d9_0_327"/>
          <p:cNvSpPr txBox="1"/>
          <p:nvPr/>
        </p:nvSpPr>
        <p:spPr>
          <a:xfrm>
            <a:off x="1900425" y="2314325"/>
            <a:ext cx="7427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3600"/>
              <a:buFont typeface="Arial"/>
              <a:buNone/>
            </a:pPr>
            <a:r>
              <a:rPr lang="en-US" sz="7200">
                <a:solidFill>
                  <a:schemeClr val="dk2"/>
                </a:solidFill>
              </a:rPr>
              <a:t>Workshop</a:t>
            </a:r>
            <a:r>
              <a:rPr b="0" i="0" lang="en-US" sz="7200" u="none" cap="none" strike="noStrike">
                <a:solidFill>
                  <a:schemeClr val="dk2"/>
                </a:solidFill>
                <a:latin typeface="Arial"/>
                <a:ea typeface="Arial"/>
                <a:cs typeface="Arial"/>
                <a:sym typeface="Arial"/>
              </a:rPr>
              <a:t> Time</a:t>
            </a:r>
            <a:endParaRPr b="0" i="0" sz="7200" u="none" cap="none" strike="noStrike">
              <a:solidFill>
                <a:schemeClr val="dk2"/>
              </a:solidFill>
              <a:latin typeface="Arial"/>
              <a:ea typeface="Arial"/>
              <a:cs typeface="Arial"/>
              <a:sym typeface="Arial"/>
            </a:endParaRPr>
          </a:p>
        </p:txBody>
      </p:sp>
      <p:sp>
        <p:nvSpPr>
          <p:cNvPr id="1116" name="Google Shape;1116;g394a9e633d9_0_327"/>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a:bodyPr>
          <a:lstStyle/>
          <a:p>
            <a:pPr indent="0" lvl="0" marL="457200" marR="1300480" rtl="0" algn="ctr">
              <a:lnSpc>
                <a:spcPct val="100000"/>
              </a:lnSpc>
              <a:spcBef>
                <a:spcPts val="1190"/>
              </a:spcBef>
              <a:spcAft>
                <a:spcPts val="0"/>
              </a:spcAft>
              <a:buSzPts val="2118"/>
              <a:buNone/>
            </a:pPr>
            <a:r>
              <a:rPr b="0" lang="en-US" sz="2400"/>
              <a:t>1 Hour</a:t>
            </a:r>
            <a:endParaRPr b="0"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394a9e633d9_0_16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123" name="Google Shape;1123;g394a9e633d9_0_160"/>
          <p:cNvSpPr txBox="1"/>
          <p:nvPr/>
        </p:nvSpPr>
        <p:spPr>
          <a:xfrm>
            <a:off x="1309200" y="2278325"/>
            <a:ext cx="9573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Kahootz &amp; Quiz Time</a:t>
            </a:r>
            <a:endParaRPr b="0" i="0" sz="72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38e0bf7cbdf_0_6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34" name="Google Shape;234;g38e0bf7cbdf_0_6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35" name="Google Shape;235;g38e0bf7cbdf_0_63"/>
          <p:cNvSpPr/>
          <p:nvPr/>
        </p:nvSpPr>
        <p:spPr>
          <a:xfrm>
            <a:off x="381474" y="200425"/>
            <a:ext cx="5310000" cy="5712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578"/>
              <a:buFont typeface="Nunito Sans"/>
              <a:buNone/>
            </a:pPr>
            <a:r>
              <a:rPr i="0" lang="en-US" sz="3577" u="none" cap="none" strike="noStrike">
                <a:solidFill>
                  <a:srgbClr val="D1282E"/>
                </a:solidFill>
              </a:rPr>
              <a:t>Benefits of Cross-Training</a:t>
            </a:r>
            <a:endParaRPr i="0" sz="3577" u="none" cap="none" strike="noStrike"/>
          </a:p>
        </p:txBody>
      </p:sp>
      <p:sp>
        <p:nvSpPr>
          <p:cNvPr id="236" name="Google Shape;236;g38e0bf7cbdf_0_63"/>
          <p:cNvSpPr/>
          <p:nvPr/>
        </p:nvSpPr>
        <p:spPr>
          <a:xfrm>
            <a:off x="381474" y="1137435"/>
            <a:ext cx="11332800" cy="584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22"/>
              <a:buFont typeface="Inter"/>
              <a:buNone/>
            </a:pPr>
            <a:r>
              <a:rPr i="0" lang="en-US" sz="1422" u="none" cap="none" strike="noStrike">
                <a:solidFill>
                  <a:srgbClr val="002060"/>
                </a:solidFill>
              </a:rPr>
              <a:t>Cross-training creates multiple organizational advantages beyond basic resilience, supporting both employee development and operational excellence.</a:t>
            </a:r>
            <a:endParaRPr i="0" sz="1422" u="none" cap="none" strike="noStrike"/>
          </a:p>
        </p:txBody>
      </p:sp>
      <p:sp>
        <p:nvSpPr>
          <p:cNvPr id="237" name="Google Shape;237;g38e0bf7cbdf_0_63"/>
          <p:cNvSpPr/>
          <p:nvPr/>
        </p:nvSpPr>
        <p:spPr>
          <a:xfrm>
            <a:off x="381474" y="1927975"/>
            <a:ext cx="5574900" cy="2090100"/>
          </a:xfrm>
          <a:prstGeom prst="roundRect">
            <a:avLst>
              <a:gd fmla="val 3674" name="adj"/>
            </a:avLst>
          </a:prstGeom>
          <a:solidFill>
            <a:srgbClr val="F6D5D5"/>
          </a:solidFill>
          <a:ln cap="flat" cmpd="sng" w="8200">
            <a:solidFill>
              <a:srgbClr val="DCBBBB"/>
            </a:solidFill>
            <a:prstDash val="solid"/>
            <a:round/>
            <a:headEnd len="sm" w="sm" type="none"/>
            <a:tailEnd len="sm" w="sm" type="none"/>
          </a:ln>
        </p:spPr>
        <p:txBody>
          <a:bodyPr anchorCtr="0" anchor="ctr" bIns="78825" lIns="78825" spcFirstLastPara="1" rIns="78825" wrap="square" tIns="78825">
            <a:noAutofit/>
          </a:bodyPr>
          <a:lstStyle/>
          <a:p>
            <a:pPr indent="0" lvl="0" marL="0" rtl="0" algn="l">
              <a:spcBef>
                <a:spcPts val="0"/>
              </a:spcBef>
              <a:spcAft>
                <a:spcPts val="0"/>
              </a:spcAft>
              <a:buNone/>
            </a:pPr>
            <a:r>
              <a:t/>
            </a:r>
            <a:endParaRPr/>
          </a:p>
        </p:txBody>
      </p:sp>
      <p:sp>
        <p:nvSpPr>
          <p:cNvPr id="238" name="Google Shape;238;g38e0bf7cbdf_0_63"/>
          <p:cNvSpPr/>
          <p:nvPr/>
        </p:nvSpPr>
        <p:spPr>
          <a:xfrm>
            <a:off x="570846" y="2117347"/>
            <a:ext cx="548400" cy="548400"/>
          </a:xfrm>
          <a:prstGeom prst="roundRect">
            <a:avLst>
              <a:gd fmla="val 14369820" name="adj"/>
            </a:avLst>
          </a:prstGeom>
          <a:solidFill>
            <a:srgbClr val="B42827"/>
          </a:solidFill>
          <a:ln>
            <a:noFill/>
          </a:ln>
        </p:spPr>
        <p:txBody>
          <a:bodyPr anchorCtr="0" anchor="ctr" bIns="78825" lIns="78825" spcFirstLastPara="1" rIns="78825" wrap="square" tIns="78825">
            <a:noAutofit/>
          </a:bodyPr>
          <a:lstStyle/>
          <a:p>
            <a:pPr indent="0" lvl="0" marL="0" rtl="0" algn="l">
              <a:spcBef>
                <a:spcPts val="0"/>
              </a:spcBef>
              <a:spcAft>
                <a:spcPts val="0"/>
              </a:spcAft>
              <a:buNone/>
            </a:pPr>
            <a:r>
              <a:t/>
            </a:r>
            <a:endParaRPr/>
          </a:p>
        </p:txBody>
      </p:sp>
      <p:sp>
        <p:nvSpPr>
          <p:cNvPr id="239" name="Google Shape;239;g38e0bf7cbdf_0_63"/>
          <p:cNvSpPr/>
          <p:nvPr/>
        </p:nvSpPr>
        <p:spPr>
          <a:xfrm>
            <a:off x="570846" y="2848665"/>
            <a:ext cx="2371800" cy="2859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002060"/>
              </a:buClr>
              <a:buSzPts val="1767"/>
              <a:buFont typeface="Nunito Sans"/>
              <a:buNone/>
            </a:pPr>
            <a:r>
              <a:rPr i="0" lang="en-US" sz="1767" u="none" cap="none" strike="noStrike">
                <a:solidFill>
                  <a:srgbClr val="002060"/>
                </a:solidFill>
              </a:rPr>
              <a:t>Employee Engagement</a:t>
            </a:r>
            <a:endParaRPr i="0" sz="1767" u="none" cap="none" strike="noStrike"/>
          </a:p>
        </p:txBody>
      </p:sp>
      <p:sp>
        <p:nvSpPr>
          <p:cNvPr id="240" name="Google Shape;240;g38e0bf7cbdf_0_63"/>
          <p:cNvSpPr/>
          <p:nvPr/>
        </p:nvSpPr>
        <p:spPr>
          <a:xfrm>
            <a:off x="570846" y="3243935"/>
            <a:ext cx="5196300" cy="584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22"/>
              <a:buFont typeface="Inter"/>
              <a:buNone/>
            </a:pPr>
            <a:r>
              <a:rPr i="0" lang="en-US" sz="1422" u="none" cap="none" strike="noStrike">
                <a:solidFill>
                  <a:srgbClr val="002060"/>
                </a:solidFill>
              </a:rPr>
              <a:t>Improves morale through skill development and career growth opportunities.</a:t>
            </a:r>
            <a:endParaRPr i="0" sz="1422" u="none" cap="none" strike="noStrike"/>
          </a:p>
        </p:txBody>
      </p:sp>
      <p:sp>
        <p:nvSpPr>
          <p:cNvPr id="241" name="Google Shape;241;g38e0bf7cbdf_0_63"/>
          <p:cNvSpPr/>
          <p:nvPr/>
        </p:nvSpPr>
        <p:spPr>
          <a:xfrm>
            <a:off x="6139231" y="1927975"/>
            <a:ext cx="5575200" cy="2090100"/>
          </a:xfrm>
          <a:prstGeom prst="roundRect">
            <a:avLst>
              <a:gd fmla="val 3674" name="adj"/>
            </a:avLst>
          </a:prstGeom>
          <a:solidFill>
            <a:srgbClr val="F6D5D5"/>
          </a:solidFill>
          <a:ln cap="flat" cmpd="sng" w="8200">
            <a:solidFill>
              <a:srgbClr val="DCBBBB"/>
            </a:solidFill>
            <a:prstDash val="solid"/>
            <a:round/>
            <a:headEnd len="sm" w="sm" type="none"/>
            <a:tailEnd len="sm" w="sm" type="none"/>
          </a:ln>
        </p:spPr>
        <p:txBody>
          <a:bodyPr anchorCtr="0" anchor="ctr" bIns="78825" lIns="78825" spcFirstLastPara="1" rIns="78825" wrap="square" tIns="78825">
            <a:noAutofit/>
          </a:bodyPr>
          <a:lstStyle/>
          <a:p>
            <a:pPr indent="0" lvl="0" marL="0" rtl="0" algn="l">
              <a:spcBef>
                <a:spcPts val="0"/>
              </a:spcBef>
              <a:spcAft>
                <a:spcPts val="0"/>
              </a:spcAft>
              <a:buNone/>
            </a:pPr>
            <a:r>
              <a:t/>
            </a:r>
            <a:endParaRPr/>
          </a:p>
        </p:txBody>
      </p:sp>
      <p:sp>
        <p:nvSpPr>
          <p:cNvPr id="242" name="Google Shape;242;g38e0bf7cbdf_0_63"/>
          <p:cNvSpPr/>
          <p:nvPr/>
        </p:nvSpPr>
        <p:spPr>
          <a:xfrm>
            <a:off x="6328603" y="2117347"/>
            <a:ext cx="548400" cy="548400"/>
          </a:xfrm>
          <a:prstGeom prst="roundRect">
            <a:avLst>
              <a:gd fmla="val 14369820" name="adj"/>
            </a:avLst>
          </a:prstGeom>
          <a:solidFill>
            <a:srgbClr val="B42827"/>
          </a:solidFill>
          <a:ln>
            <a:noFill/>
          </a:ln>
        </p:spPr>
        <p:txBody>
          <a:bodyPr anchorCtr="0" anchor="ctr" bIns="78825" lIns="78825" spcFirstLastPara="1" rIns="78825" wrap="square" tIns="78825">
            <a:noAutofit/>
          </a:bodyPr>
          <a:lstStyle/>
          <a:p>
            <a:pPr indent="0" lvl="0" marL="0" rtl="0" algn="l">
              <a:spcBef>
                <a:spcPts val="0"/>
              </a:spcBef>
              <a:spcAft>
                <a:spcPts val="0"/>
              </a:spcAft>
              <a:buNone/>
            </a:pPr>
            <a:r>
              <a:t/>
            </a:r>
            <a:endParaRPr/>
          </a:p>
        </p:txBody>
      </p:sp>
      <p:sp>
        <p:nvSpPr>
          <p:cNvPr id="243" name="Google Shape;243;g38e0bf7cbdf_0_63"/>
          <p:cNvSpPr/>
          <p:nvPr/>
        </p:nvSpPr>
        <p:spPr>
          <a:xfrm>
            <a:off x="6328603" y="2848665"/>
            <a:ext cx="2285400" cy="2859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002060"/>
              </a:buClr>
              <a:buSzPts val="1767"/>
              <a:buFont typeface="Nunito Sans"/>
              <a:buNone/>
            </a:pPr>
            <a:r>
              <a:rPr i="0" lang="en-US" sz="1767" u="none" cap="none" strike="noStrike">
                <a:solidFill>
                  <a:srgbClr val="002060"/>
                </a:solidFill>
              </a:rPr>
              <a:t>Organizational Agility</a:t>
            </a:r>
            <a:endParaRPr i="0" sz="1767" u="none" cap="none" strike="noStrike"/>
          </a:p>
        </p:txBody>
      </p:sp>
      <p:sp>
        <p:nvSpPr>
          <p:cNvPr id="244" name="Google Shape;244;g38e0bf7cbdf_0_63"/>
          <p:cNvSpPr/>
          <p:nvPr/>
        </p:nvSpPr>
        <p:spPr>
          <a:xfrm>
            <a:off x="6328603" y="3243935"/>
            <a:ext cx="5196300" cy="584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22"/>
              <a:buFont typeface="Inter"/>
              <a:buNone/>
            </a:pPr>
            <a:r>
              <a:rPr i="0" lang="en-US" sz="1422" u="none" cap="none" strike="noStrike">
                <a:solidFill>
                  <a:srgbClr val="002060"/>
                </a:solidFill>
              </a:rPr>
              <a:t>Builds adaptive capacity to respond quickly to changing business demands.</a:t>
            </a:r>
            <a:endParaRPr i="0" sz="1422" u="none" cap="none" strike="noStrike"/>
          </a:p>
        </p:txBody>
      </p:sp>
      <p:sp>
        <p:nvSpPr>
          <p:cNvPr id="245" name="Google Shape;245;g38e0bf7cbdf_0_63"/>
          <p:cNvSpPr/>
          <p:nvPr/>
        </p:nvSpPr>
        <p:spPr>
          <a:xfrm>
            <a:off x="381474" y="4200959"/>
            <a:ext cx="5574900" cy="2090100"/>
          </a:xfrm>
          <a:prstGeom prst="roundRect">
            <a:avLst>
              <a:gd fmla="val 3674" name="adj"/>
            </a:avLst>
          </a:prstGeom>
          <a:solidFill>
            <a:srgbClr val="F6D5D5"/>
          </a:solidFill>
          <a:ln cap="flat" cmpd="sng" w="8200">
            <a:solidFill>
              <a:srgbClr val="DCBBBB"/>
            </a:solidFill>
            <a:prstDash val="solid"/>
            <a:round/>
            <a:headEnd len="sm" w="sm" type="none"/>
            <a:tailEnd len="sm" w="sm" type="none"/>
          </a:ln>
        </p:spPr>
        <p:txBody>
          <a:bodyPr anchorCtr="0" anchor="ctr" bIns="78825" lIns="78825" spcFirstLastPara="1" rIns="78825" wrap="square" tIns="78825">
            <a:noAutofit/>
          </a:bodyPr>
          <a:lstStyle/>
          <a:p>
            <a:pPr indent="0" lvl="0" marL="0" rtl="0" algn="l">
              <a:spcBef>
                <a:spcPts val="0"/>
              </a:spcBef>
              <a:spcAft>
                <a:spcPts val="0"/>
              </a:spcAft>
              <a:buNone/>
            </a:pPr>
            <a:r>
              <a:t/>
            </a:r>
            <a:endParaRPr/>
          </a:p>
        </p:txBody>
      </p:sp>
      <p:sp>
        <p:nvSpPr>
          <p:cNvPr id="246" name="Google Shape;246;g38e0bf7cbdf_0_63"/>
          <p:cNvSpPr/>
          <p:nvPr/>
        </p:nvSpPr>
        <p:spPr>
          <a:xfrm>
            <a:off x="570846" y="4390332"/>
            <a:ext cx="548400" cy="548400"/>
          </a:xfrm>
          <a:prstGeom prst="roundRect">
            <a:avLst>
              <a:gd fmla="val 14369820" name="adj"/>
            </a:avLst>
          </a:prstGeom>
          <a:solidFill>
            <a:srgbClr val="B42827"/>
          </a:solidFill>
          <a:ln>
            <a:noFill/>
          </a:ln>
        </p:spPr>
        <p:txBody>
          <a:bodyPr anchorCtr="0" anchor="ctr" bIns="78825" lIns="78825" spcFirstLastPara="1" rIns="78825" wrap="square" tIns="78825">
            <a:noAutofit/>
          </a:bodyPr>
          <a:lstStyle/>
          <a:p>
            <a:pPr indent="0" lvl="0" marL="0" rtl="0" algn="l">
              <a:spcBef>
                <a:spcPts val="0"/>
              </a:spcBef>
              <a:spcAft>
                <a:spcPts val="0"/>
              </a:spcAft>
              <a:buNone/>
            </a:pPr>
            <a:r>
              <a:t/>
            </a:r>
            <a:endParaRPr/>
          </a:p>
        </p:txBody>
      </p:sp>
      <p:sp>
        <p:nvSpPr>
          <p:cNvPr id="247" name="Google Shape;247;g38e0bf7cbdf_0_63"/>
          <p:cNvSpPr/>
          <p:nvPr/>
        </p:nvSpPr>
        <p:spPr>
          <a:xfrm>
            <a:off x="570846" y="5121649"/>
            <a:ext cx="2285400" cy="2859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002060"/>
              </a:buClr>
              <a:buSzPts val="1767"/>
              <a:buFont typeface="Nunito Sans"/>
              <a:buNone/>
            </a:pPr>
            <a:r>
              <a:rPr i="0" lang="en-US" sz="1767" u="none" cap="none" strike="noStrike">
                <a:solidFill>
                  <a:srgbClr val="002060"/>
                </a:solidFill>
              </a:rPr>
              <a:t>Team Collaboration</a:t>
            </a:r>
            <a:endParaRPr i="0" sz="1767" u="none" cap="none" strike="noStrike"/>
          </a:p>
        </p:txBody>
      </p:sp>
      <p:sp>
        <p:nvSpPr>
          <p:cNvPr id="248" name="Google Shape;248;g38e0bf7cbdf_0_63"/>
          <p:cNvSpPr/>
          <p:nvPr/>
        </p:nvSpPr>
        <p:spPr>
          <a:xfrm>
            <a:off x="570846" y="5516919"/>
            <a:ext cx="5196300" cy="584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22"/>
              <a:buFont typeface="Inter"/>
              <a:buNone/>
            </a:pPr>
            <a:r>
              <a:rPr i="0" lang="en-US" sz="1422" u="none" cap="none" strike="noStrike">
                <a:solidFill>
                  <a:srgbClr val="002060"/>
                </a:solidFill>
              </a:rPr>
              <a:t>Strengthens collaboration through shared understanding of different functions.</a:t>
            </a:r>
            <a:endParaRPr i="0" sz="1422" u="none" cap="none" strike="noStrike"/>
          </a:p>
        </p:txBody>
      </p:sp>
      <p:sp>
        <p:nvSpPr>
          <p:cNvPr id="249" name="Google Shape;249;g38e0bf7cbdf_0_63"/>
          <p:cNvSpPr/>
          <p:nvPr/>
        </p:nvSpPr>
        <p:spPr>
          <a:xfrm>
            <a:off x="6139231" y="4200959"/>
            <a:ext cx="5575200" cy="2090100"/>
          </a:xfrm>
          <a:prstGeom prst="roundRect">
            <a:avLst>
              <a:gd fmla="val 3674" name="adj"/>
            </a:avLst>
          </a:prstGeom>
          <a:solidFill>
            <a:srgbClr val="F6D5D5"/>
          </a:solidFill>
          <a:ln cap="flat" cmpd="sng" w="8200">
            <a:solidFill>
              <a:srgbClr val="DCBBBB"/>
            </a:solidFill>
            <a:prstDash val="solid"/>
            <a:round/>
            <a:headEnd len="sm" w="sm" type="none"/>
            <a:tailEnd len="sm" w="sm" type="none"/>
          </a:ln>
        </p:spPr>
        <p:txBody>
          <a:bodyPr anchorCtr="0" anchor="ctr" bIns="78825" lIns="78825" spcFirstLastPara="1" rIns="78825" wrap="square" tIns="78825">
            <a:noAutofit/>
          </a:bodyPr>
          <a:lstStyle/>
          <a:p>
            <a:pPr indent="0" lvl="0" marL="0" rtl="0" algn="l">
              <a:spcBef>
                <a:spcPts val="0"/>
              </a:spcBef>
              <a:spcAft>
                <a:spcPts val="0"/>
              </a:spcAft>
              <a:buNone/>
            </a:pPr>
            <a:r>
              <a:t/>
            </a:r>
            <a:endParaRPr/>
          </a:p>
        </p:txBody>
      </p:sp>
      <p:sp>
        <p:nvSpPr>
          <p:cNvPr id="250" name="Google Shape;250;g38e0bf7cbdf_0_63"/>
          <p:cNvSpPr/>
          <p:nvPr/>
        </p:nvSpPr>
        <p:spPr>
          <a:xfrm>
            <a:off x="6328603" y="4390332"/>
            <a:ext cx="548400" cy="548400"/>
          </a:xfrm>
          <a:prstGeom prst="roundRect">
            <a:avLst>
              <a:gd fmla="val 14369820" name="adj"/>
            </a:avLst>
          </a:prstGeom>
          <a:solidFill>
            <a:srgbClr val="B42827"/>
          </a:solidFill>
          <a:ln>
            <a:noFill/>
          </a:ln>
        </p:spPr>
        <p:txBody>
          <a:bodyPr anchorCtr="0" anchor="ctr" bIns="78825" lIns="78825" spcFirstLastPara="1" rIns="78825" wrap="square" tIns="78825">
            <a:noAutofit/>
          </a:bodyPr>
          <a:lstStyle/>
          <a:p>
            <a:pPr indent="0" lvl="0" marL="0" rtl="0" algn="l">
              <a:spcBef>
                <a:spcPts val="0"/>
              </a:spcBef>
              <a:spcAft>
                <a:spcPts val="0"/>
              </a:spcAft>
              <a:buNone/>
            </a:pPr>
            <a:r>
              <a:t/>
            </a:r>
            <a:endParaRPr/>
          </a:p>
        </p:txBody>
      </p:sp>
      <p:sp>
        <p:nvSpPr>
          <p:cNvPr id="251" name="Google Shape;251;g38e0bf7cbdf_0_63"/>
          <p:cNvSpPr/>
          <p:nvPr/>
        </p:nvSpPr>
        <p:spPr>
          <a:xfrm>
            <a:off x="6328603" y="5121649"/>
            <a:ext cx="2285400" cy="28590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002060"/>
              </a:buClr>
              <a:buSzPts val="1767"/>
              <a:buFont typeface="Nunito Sans"/>
              <a:buNone/>
            </a:pPr>
            <a:r>
              <a:rPr i="0" lang="en-US" sz="1767" u="none" cap="none" strike="noStrike">
                <a:solidFill>
                  <a:srgbClr val="002060"/>
                </a:solidFill>
              </a:rPr>
              <a:t>Knowledge Retention</a:t>
            </a:r>
            <a:endParaRPr i="0" sz="1767" u="none" cap="none" strike="noStrike"/>
          </a:p>
        </p:txBody>
      </p:sp>
      <p:sp>
        <p:nvSpPr>
          <p:cNvPr id="252" name="Google Shape;252;g38e0bf7cbdf_0_63"/>
          <p:cNvSpPr/>
          <p:nvPr/>
        </p:nvSpPr>
        <p:spPr>
          <a:xfrm>
            <a:off x="6328603" y="5516919"/>
            <a:ext cx="5196300" cy="5847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422"/>
              <a:buFont typeface="Inter"/>
              <a:buNone/>
            </a:pPr>
            <a:r>
              <a:rPr i="0" lang="en-US" sz="1422" u="none" cap="none" strike="noStrike">
                <a:solidFill>
                  <a:srgbClr val="002060"/>
                </a:solidFill>
              </a:rPr>
              <a:t>Enhances institutional knowledge sharing and prevents knowledge silos.</a:t>
            </a:r>
            <a:endParaRPr i="0" sz="1422"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8e0bf7cbdf_0_8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59" name="Google Shape;259;g38e0bf7cbdf_0_8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60" name="Google Shape;260;g38e0bf7cbdf_0_87"/>
          <p:cNvPicPr preferRelativeResize="0"/>
          <p:nvPr/>
        </p:nvPicPr>
        <p:blipFill rotWithShape="1">
          <a:blip r:embed="rId3">
            <a:alphaModFix/>
          </a:blip>
          <a:srcRect b="0" l="0" r="0" t="0"/>
          <a:stretch/>
        </p:blipFill>
        <p:spPr>
          <a:xfrm>
            <a:off x="391150" y="392894"/>
            <a:ext cx="4281639" cy="4281639"/>
          </a:xfrm>
          <a:prstGeom prst="rect">
            <a:avLst/>
          </a:prstGeom>
          <a:noFill/>
          <a:ln>
            <a:noFill/>
          </a:ln>
        </p:spPr>
      </p:pic>
      <p:sp>
        <p:nvSpPr>
          <p:cNvPr id="261" name="Google Shape;261;g38e0bf7cbdf_0_87"/>
          <p:cNvSpPr/>
          <p:nvPr/>
        </p:nvSpPr>
        <p:spPr>
          <a:xfrm>
            <a:off x="5145350" y="369049"/>
            <a:ext cx="6655500" cy="1193700"/>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D1282E"/>
              </a:buClr>
              <a:buSzPts val="3744"/>
              <a:buFont typeface="Nunito Sans"/>
              <a:buNone/>
            </a:pPr>
            <a:r>
              <a:rPr i="0" lang="en-US" sz="3744" u="none" cap="none" strike="noStrike">
                <a:solidFill>
                  <a:srgbClr val="D1282E"/>
                </a:solidFill>
              </a:rPr>
              <a:t>Identifying Critical Roles for Cross-Training</a:t>
            </a:r>
            <a:endParaRPr i="0" sz="3744" u="none" cap="none" strike="noStrike"/>
          </a:p>
        </p:txBody>
      </p:sp>
      <p:sp>
        <p:nvSpPr>
          <p:cNvPr id="262" name="Google Shape;262;g38e0bf7cbdf_0_87"/>
          <p:cNvSpPr/>
          <p:nvPr/>
        </p:nvSpPr>
        <p:spPr>
          <a:xfrm>
            <a:off x="5145350" y="1753548"/>
            <a:ext cx="6655500" cy="611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0"/>
              <a:buFont typeface="Inter"/>
              <a:buNone/>
            </a:pPr>
            <a:r>
              <a:rPr i="0" lang="en-US" sz="1480" u="none" cap="none" strike="noStrike">
                <a:solidFill>
                  <a:srgbClr val="002060"/>
                </a:solidFill>
              </a:rPr>
              <a:t>Strategic focus on roles that significantly impact organizational continuity and stakeholder value.</a:t>
            </a:r>
            <a:endParaRPr i="0" sz="1480" u="none" cap="none" strike="noStrike"/>
          </a:p>
        </p:txBody>
      </p:sp>
      <p:sp>
        <p:nvSpPr>
          <p:cNvPr id="263" name="Google Shape;263;g38e0bf7cbdf_0_87"/>
          <p:cNvSpPr/>
          <p:nvPr/>
        </p:nvSpPr>
        <p:spPr>
          <a:xfrm>
            <a:off x="5145350" y="2555590"/>
            <a:ext cx="3576000" cy="357900"/>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D1282E"/>
              </a:buClr>
              <a:buSzPts val="2220"/>
              <a:buFont typeface="Nunito Sans"/>
              <a:buNone/>
            </a:pPr>
            <a:r>
              <a:rPr i="0" lang="en-US" sz="2220" u="none" cap="none" strike="noStrike">
                <a:solidFill>
                  <a:srgbClr val="D1282E"/>
                </a:solidFill>
              </a:rPr>
              <a:t>Priority Assessment Criteria</a:t>
            </a:r>
            <a:endParaRPr i="0" sz="2220" u="none" cap="none" strike="noStrike"/>
          </a:p>
        </p:txBody>
      </p:sp>
      <p:sp>
        <p:nvSpPr>
          <p:cNvPr id="264" name="Google Shape;264;g38e0bf7cbdf_0_87"/>
          <p:cNvSpPr/>
          <p:nvPr/>
        </p:nvSpPr>
        <p:spPr>
          <a:xfrm>
            <a:off x="5145350" y="3104558"/>
            <a:ext cx="6655500" cy="3057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0"/>
              <a:buFont typeface="Inter"/>
              <a:buNone/>
            </a:pPr>
            <a:r>
              <a:rPr i="0" lang="en-US" sz="1480" u="none" cap="none" strike="noStrike">
                <a:solidFill>
                  <a:srgbClr val="002060"/>
                </a:solidFill>
              </a:rPr>
              <a:t>Focus cross-training efforts on roles that directly impact:</a:t>
            </a:r>
            <a:endParaRPr i="0" sz="1480" u="none" cap="none" strike="noStrike"/>
          </a:p>
        </p:txBody>
      </p:sp>
      <p:sp>
        <p:nvSpPr>
          <p:cNvPr id="265" name="Google Shape;265;g38e0bf7cbdf_0_87"/>
          <p:cNvSpPr/>
          <p:nvPr/>
        </p:nvSpPr>
        <p:spPr>
          <a:xfrm>
            <a:off x="5145350" y="3581886"/>
            <a:ext cx="6655500" cy="611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0"/>
              <a:buFont typeface="Inter"/>
              <a:buNone/>
            </a:pPr>
            <a:r>
              <a:rPr b="1" i="0" lang="en-US" sz="1480" u="none" cap="none" strike="noStrike">
                <a:solidFill>
                  <a:srgbClr val="002060"/>
                </a:solidFill>
              </a:rPr>
              <a:t>Customer Delivery</a:t>
            </a:r>
            <a:r>
              <a:rPr i="0" lang="en-US" sz="1480" u="none" cap="none" strike="noStrike">
                <a:solidFill>
                  <a:srgbClr val="002060"/>
                </a:solidFill>
              </a:rPr>
              <a:t> Functions essential for maintaining service quality and customer satisfaction.</a:t>
            </a:r>
            <a:endParaRPr i="0" sz="1480" u="none" cap="none" strike="noStrike"/>
          </a:p>
        </p:txBody>
      </p:sp>
      <p:sp>
        <p:nvSpPr>
          <p:cNvPr id="266" name="Google Shape;266;g38e0bf7cbdf_0_87"/>
          <p:cNvSpPr/>
          <p:nvPr/>
        </p:nvSpPr>
        <p:spPr>
          <a:xfrm>
            <a:off x="5145350" y="4259724"/>
            <a:ext cx="6655500" cy="611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0"/>
              <a:buFont typeface="Inter"/>
              <a:buNone/>
            </a:pPr>
            <a:r>
              <a:rPr b="1" i="0" lang="en-US" sz="1480" u="none" cap="none" strike="noStrike">
                <a:solidFill>
                  <a:srgbClr val="002060"/>
                </a:solidFill>
              </a:rPr>
              <a:t>Compliance &amp; Regulation</a:t>
            </a:r>
            <a:r>
              <a:rPr i="0" lang="en-US" sz="1480" u="none" cap="none" strike="noStrike">
                <a:solidFill>
                  <a:srgbClr val="002060"/>
                </a:solidFill>
              </a:rPr>
              <a:t> Roles required for regulatory adherence and legal obligations.</a:t>
            </a:r>
            <a:endParaRPr i="0" sz="1480" u="none" cap="none" strike="noStrike"/>
          </a:p>
        </p:txBody>
      </p:sp>
      <p:sp>
        <p:nvSpPr>
          <p:cNvPr id="267" name="Google Shape;267;g38e0bf7cbdf_0_87"/>
          <p:cNvSpPr/>
          <p:nvPr/>
        </p:nvSpPr>
        <p:spPr>
          <a:xfrm>
            <a:off x="5145350" y="4937562"/>
            <a:ext cx="6655500" cy="611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0"/>
              <a:buFont typeface="Inter"/>
              <a:buNone/>
            </a:pPr>
            <a:r>
              <a:rPr b="1" i="0" lang="en-US" sz="1480" u="none" cap="none" strike="noStrike">
                <a:solidFill>
                  <a:srgbClr val="002060"/>
                </a:solidFill>
              </a:rPr>
              <a:t>Financial Stability</a:t>
            </a:r>
            <a:r>
              <a:rPr i="0" lang="en-US" sz="1480" u="none" cap="none" strike="noStrike">
                <a:solidFill>
                  <a:srgbClr val="002060"/>
                </a:solidFill>
              </a:rPr>
              <a:t> Positions critical for revenue generation and financial operations.</a:t>
            </a:r>
            <a:endParaRPr i="0" sz="1480" u="none" cap="none" strike="noStrike"/>
          </a:p>
        </p:txBody>
      </p:sp>
      <p:sp>
        <p:nvSpPr>
          <p:cNvPr id="268" name="Google Shape;268;g38e0bf7cbdf_0_87"/>
          <p:cNvSpPr/>
          <p:nvPr/>
        </p:nvSpPr>
        <p:spPr>
          <a:xfrm>
            <a:off x="5145350" y="5615401"/>
            <a:ext cx="6655500" cy="611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0"/>
              <a:buFont typeface="Inter"/>
              <a:buNone/>
            </a:pPr>
            <a:r>
              <a:rPr b="1" i="0" lang="en-US" sz="1480" u="none" cap="none" strike="noStrike">
                <a:solidFill>
                  <a:srgbClr val="002060"/>
                </a:solidFill>
              </a:rPr>
              <a:t>Operational Continuity</a:t>
            </a:r>
            <a:r>
              <a:rPr i="0" lang="en-US" sz="1480" u="none" cap="none" strike="noStrike">
                <a:solidFill>
                  <a:srgbClr val="002060"/>
                </a:solidFill>
              </a:rPr>
              <a:t> Tasks that must continue during disruptions to maintain basic operations.</a:t>
            </a:r>
            <a:endParaRPr i="0" sz="148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8e0bf7cbdf_0_10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75" name="Google Shape;275;g38e0bf7cbdf_0_10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76" name="Google Shape;276;g38e0bf7cbdf_0_102"/>
          <p:cNvSpPr/>
          <p:nvPr/>
        </p:nvSpPr>
        <p:spPr>
          <a:xfrm>
            <a:off x="471126" y="283026"/>
            <a:ext cx="6033000" cy="5556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484"/>
              <a:buFont typeface="Nunito Sans"/>
              <a:buNone/>
            </a:pPr>
            <a:r>
              <a:rPr i="0" lang="en-US" sz="3483" u="none" cap="none" strike="noStrike">
                <a:solidFill>
                  <a:srgbClr val="D1282E"/>
                </a:solidFill>
              </a:rPr>
              <a:t>Building a Cross-Training Plan</a:t>
            </a:r>
            <a:endParaRPr i="0" sz="3483" u="none" cap="none" strike="noStrike"/>
          </a:p>
        </p:txBody>
      </p:sp>
      <p:sp>
        <p:nvSpPr>
          <p:cNvPr id="277" name="Google Shape;277;g38e0bf7cbdf_0_102"/>
          <p:cNvSpPr/>
          <p:nvPr/>
        </p:nvSpPr>
        <p:spPr>
          <a:xfrm>
            <a:off x="471126" y="1194330"/>
            <a:ext cx="11340000" cy="2844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Inter"/>
              <a:buNone/>
            </a:pPr>
            <a:r>
              <a:rPr i="0" lang="en-US" sz="1376" u="none" cap="none" strike="noStrike">
                <a:solidFill>
                  <a:srgbClr val="002060"/>
                </a:solidFill>
              </a:rPr>
              <a:t>Systematic approach to developing workforce capability redundancy aligned with business continuity objectives.</a:t>
            </a:r>
            <a:endParaRPr i="0" sz="1376" u="none" cap="none" strike="noStrike"/>
          </a:p>
        </p:txBody>
      </p:sp>
      <p:sp>
        <p:nvSpPr>
          <p:cNvPr id="278" name="Google Shape;278;g38e0bf7cbdf_0_102"/>
          <p:cNvSpPr/>
          <p:nvPr/>
        </p:nvSpPr>
        <p:spPr>
          <a:xfrm>
            <a:off x="471126" y="1678762"/>
            <a:ext cx="177900" cy="222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Nunito Sans"/>
              <a:buNone/>
            </a:pPr>
            <a:r>
              <a:rPr i="0" lang="en-US" sz="1376" u="none" cap="none" strike="noStrike">
                <a:solidFill>
                  <a:srgbClr val="002060"/>
                </a:solidFill>
              </a:rPr>
              <a:t>1</a:t>
            </a:r>
            <a:endParaRPr i="0" sz="1376" u="none" cap="none" strike="noStrike"/>
          </a:p>
        </p:txBody>
      </p:sp>
      <p:sp>
        <p:nvSpPr>
          <p:cNvPr id="279" name="Google Shape;279;g38e0bf7cbdf_0_102"/>
          <p:cNvSpPr/>
          <p:nvPr/>
        </p:nvSpPr>
        <p:spPr>
          <a:xfrm>
            <a:off x="471126" y="1961329"/>
            <a:ext cx="3661500" cy="19500"/>
          </a:xfrm>
          <a:prstGeom prst="rect">
            <a:avLst/>
          </a:prstGeom>
          <a:solidFill>
            <a:srgbClr val="B42827"/>
          </a:solidFill>
          <a:ln>
            <a:noFill/>
          </a:ln>
        </p:spPr>
        <p:txBody>
          <a:bodyPr anchorCtr="0" anchor="ctr" bIns="78650" lIns="78650" spcFirstLastPara="1" rIns="78650" wrap="square" tIns="78650">
            <a:noAutofit/>
          </a:bodyPr>
          <a:lstStyle/>
          <a:p>
            <a:pPr indent="0" lvl="0" marL="0" rtl="0" algn="l">
              <a:spcBef>
                <a:spcPts val="0"/>
              </a:spcBef>
              <a:spcAft>
                <a:spcPts val="0"/>
              </a:spcAft>
              <a:buNone/>
            </a:pPr>
            <a:r>
              <a:t/>
            </a:r>
            <a:endParaRPr/>
          </a:p>
        </p:txBody>
      </p:sp>
      <p:sp>
        <p:nvSpPr>
          <p:cNvPr id="280" name="Google Shape;280;g38e0bf7cbdf_0_102"/>
          <p:cNvSpPr/>
          <p:nvPr/>
        </p:nvSpPr>
        <p:spPr>
          <a:xfrm>
            <a:off x="471126" y="2089555"/>
            <a:ext cx="2222700" cy="27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20"/>
              <a:buFont typeface="Nunito Sans"/>
              <a:buNone/>
            </a:pPr>
            <a:r>
              <a:rPr i="0" lang="en-US" sz="1720" u="none" cap="none" strike="noStrike">
                <a:solidFill>
                  <a:srgbClr val="002060"/>
                </a:solidFill>
              </a:rPr>
              <a:t>Competency Mapping</a:t>
            </a:r>
            <a:endParaRPr i="0" sz="1720" u="none" cap="none" strike="noStrike"/>
          </a:p>
        </p:txBody>
      </p:sp>
      <p:sp>
        <p:nvSpPr>
          <p:cNvPr id="281" name="Google Shape;281;g38e0bf7cbdf_0_102"/>
          <p:cNvSpPr/>
          <p:nvPr/>
        </p:nvSpPr>
        <p:spPr>
          <a:xfrm>
            <a:off x="471126" y="2473925"/>
            <a:ext cx="3661500" cy="8532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Inter"/>
              <a:buNone/>
            </a:pPr>
            <a:r>
              <a:rPr i="0" lang="en-US" sz="1376" u="none" cap="none" strike="noStrike">
                <a:solidFill>
                  <a:srgbClr val="002060"/>
                </a:solidFill>
              </a:rPr>
              <a:t>Document core competencies by role and identify skill requirements for critical functions.</a:t>
            </a:r>
            <a:endParaRPr i="0" sz="1376" u="none" cap="none" strike="noStrike"/>
          </a:p>
        </p:txBody>
      </p:sp>
      <p:sp>
        <p:nvSpPr>
          <p:cNvPr id="282" name="Google Shape;282;g38e0bf7cbdf_0_102"/>
          <p:cNvSpPr/>
          <p:nvPr/>
        </p:nvSpPr>
        <p:spPr>
          <a:xfrm>
            <a:off x="4310431" y="1678762"/>
            <a:ext cx="177900" cy="222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Nunito Sans"/>
              <a:buNone/>
            </a:pPr>
            <a:r>
              <a:rPr i="0" lang="en-US" sz="1376" u="none" cap="none" strike="noStrike">
                <a:solidFill>
                  <a:srgbClr val="002060"/>
                </a:solidFill>
              </a:rPr>
              <a:t>2</a:t>
            </a:r>
            <a:endParaRPr i="0" sz="1376" u="none" cap="none" strike="noStrike"/>
          </a:p>
        </p:txBody>
      </p:sp>
      <p:sp>
        <p:nvSpPr>
          <p:cNvPr id="283" name="Google Shape;283;g38e0bf7cbdf_0_102"/>
          <p:cNvSpPr/>
          <p:nvPr/>
        </p:nvSpPr>
        <p:spPr>
          <a:xfrm>
            <a:off x="4310431" y="1961329"/>
            <a:ext cx="3661500" cy="19500"/>
          </a:xfrm>
          <a:prstGeom prst="rect">
            <a:avLst/>
          </a:prstGeom>
          <a:solidFill>
            <a:srgbClr val="B42827"/>
          </a:solidFill>
          <a:ln>
            <a:noFill/>
          </a:ln>
        </p:spPr>
        <p:txBody>
          <a:bodyPr anchorCtr="0" anchor="ctr" bIns="78650" lIns="78650" spcFirstLastPara="1" rIns="78650" wrap="square" tIns="78650">
            <a:noAutofit/>
          </a:bodyPr>
          <a:lstStyle/>
          <a:p>
            <a:pPr indent="0" lvl="0" marL="0" rtl="0" algn="l">
              <a:spcBef>
                <a:spcPts val="0"/>
              </a:spcBef>
              <a:spcAft>
                <a:spcPts val="0"/>
              </a:spcAft>
              <a:buNone/>
            </a:pPr>
            <a:r>
              <a:t/>
            </a:r>
            <a:endParaRPr/>
          </a:p>
        </p:txBody>
      </p:sp>
      <p:sp>
        <p:nvSpPr>
          <p:cNvPr id="284" name="Google Shape;284;g38e0bf7cbdf_0_102"/>
          <p:cNvSpPr/>
          <p:nvPr/>
        </p:nvSpPr>
        <p:spPr>
          <a:xfrm>
            <a:off x="4310431" y="2089555"/>
            <a:ext cx="2222700" cy="27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20"/>
              <a:buFont typeface="Nunito Sans"/>
              <a:buNone/>
            </a:pPr>
            <a:r>
              <a:rPr i="0" lang="en-US" sz="1720" u="none" cap="none" strike="noStrike">
                <a:solidFill>
                  <a:srgbClr val="002060"/>
                </a:solidFill>
              </a:rPr>
              <a:t>Gap Analysis</a:t>
            </a:r>
            <a:endParaRPr i="0" sz="1720" u="none" cap="none" strike="noStrike"/>
          </a:p>
        </p:txBody>
      </p:sp>
      <p:sp>
        <p:nvSpPr>
          <p:cNvPr id="285" name="Google Shape;285;g38e0bf7cbdf_0_102"/>
          <p:cNvSpPr/>
          <p:nvPr/>
        </p:nvSpPr>
        <p:spPr>
          <a:xfrm>
            <a:off x="4310431" y="2473925"/>
            <a:ext cx="3661500" cy="568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Inter"/>
              <a:buNone/>
            </a:pPr>
            <a:r>
              <a:rPr i="0" lang="en-US" sz="1376" u="none" cap="none" strike="noStrike">
                <a:solidFill>
                  <a:srgbClr val="002060"/>
                </a:solidFill>
              </a:rPr>
              <a:t>Identify skill overlaps and gaps across team members to prioritize training needs.</a:t>
            </a:r>
            <a:endParaRPr i="0" sz="1376" u="none" cap="none" strike="noStrike"/>
          </a:p>
        </p:txBody>
      </p:sp>
      <p:sp>
        <p:nvSpPr>
          <p:cNvPr id="286" name="Google Shape;286;g38e0bf7cbdf_0_102"/>
          <p:cNvSpPr/>
          <p:nvPr/>
        </p:nvSpPr>
        <p:spPr>
          <a:xfrm>
            <a:off x="8149735" y="1678762"/>
            <a:ext cx="177900" cy="222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Nunito Sans"/>
              <a:buNone/>
            </a:pPr>
            <a:r>
              <a:rPr i="0" lang="en-US" sz="1376" u="none" cap="none" strike="noStrike">
                <a:solidFill>
                  <a:srgbClr val="002060"/>
                </a:solidFill>
              </a:rPr>
              <a:t>3</a:t>
            </a:r>
            <a:endParaRPr i="0" sz="1376" u="none" cap="none" strike="noStrike"/>
          </a:p>
        </p:txBody>
      </p:sp>
      <p:sp>
        <p:nvSpPr>
          <p:cNvPr id="287" name="Google Shape;287;g38e0bf7cbdf_0_102"/>
          <p:cNvSpPr/>
          <p:nvPr/>
        </p:nvSpPr>
        <p:spPr>
          <a:xfrm>
            <a:off x="8149735" y="1961329"/>
            <a:ext cx="3661500" cy="19500"/>
          </a:xfrm>
          <a:prstGeom prst="rect">
            <a:avLst/>
          </a:prstGeom>
          <a:solidFill>
            <a:srgbClr val="B42827"/>
          </a:solidFill>
          <a:ln>
            <a:noFill/>
          </a:ln>
        </p:spPr>
        <p:txBody>
          <a:bodyPr anchorCtr="0" anchor="ctr" bIns="78650" lIns="78650" spcFirstLastPara="1" rIns="78650" wrap="square" tIns="78650">
            <a:noAutofit/>
          </a:bodyPr>
          <a:lstStyle/>
          <a:p>
            <a:pPr indent="0" lvl="0" marL="0" rtl="0" algn="l">
              <a:spcBef>
                <a:spcPts val="0"/>
              </a:spcBef>
              <a:spcAft>
                <a:spcPts val="0"/>
              </a:spcAft>
              <a:buNone/>
            </a:pPr>
            <a:r>
              <a:t/>
            </a:r>
            <a:endParaRPr/>
          </a:p>
        </p:txBody>
      </p:sp>
      <p:sp>
        <p:nvSpPr>
          <p:cNvPr id="288" name="Google Shape;288;g38e0bf7cbdf_0_102"/>
          <p:cNvSpPr/>
          <p:nvPr/>
        </p:nvSpPr>
        <p:spPr>
          <a:xfrm>
            <a:off x="8149735" y="2089555"/>
            <a:ext cx="2222700" cy="27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20"/>
              <a:buFont typeface="Nunito Sans"/>
              <a:buNone/>
            </a:pPr>
            <a:r>
              <a:rPr i="0" lang="en-US" sz="1720" u="none" cap="none" strike="noStrike">
                <a:solidFill>
                  <a:srgbClr val="002060"/>
                </a:solidFill>
              </a:rPr>
              <a:t>Mentor Assignment</a:t>
            </a:r>
            <a:endParaRPr i="0" sz="1720" u="none" cap="none" strike="noStrike"/>
          </a:p>
        </p:txBody>
      </p:sp>
      <p:sp>
        <p:nvSpPr>
          <p:cNvPr id="289" name="Google Shape;289;g38e0bf7cbdf_0_102"/>
          <p:cNvSpPr/>
          <p:nvPr/>
        </p:nvSpPr>
        <p:spPr>
          <a:xfrm>
            <a:off x="8149735" y="2473925"/>
            <a:ext cx="3661500" cy="568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Inter"/>
              <a:buNone/>
            </a:pPr>
            <a:r>
              <a:rPr i="0" lang="en-US" sz="1376" u="none" cap="none" strike="noStrike">
                <a:solidFill>
                  <a:srgbClr val="002060"/>
                </a:solidFill>
              </a:rPr>
              <a:t>Assign experienced mentors and identify backup personnel for each critical role.</a:t>
            </a:r>
            <a:endParaRPr i="0" sz="1376" u="none" cap="none" strike="noStrike"/>
          </a:p>
        </p:txBody>
      </p:sp>
      <p:sp>
        <p:nvSpPr>
          <p:cNvPr id="290" name="Google Shape;290;g38e0bf7cbdf_0_102"/>
          <p:cNvSpPr/>
          <p:nvPr/>
        </p:nvSpPr>
        <p:spPr>
          <a:xfrm>
            <a:off x="471126" y="3638301"/>
            <a:ext cx="177900" cy="222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Nunito Sans"/>
              <a:buNone/>
            </a:pPr>
            <a:r>
              <a:rPr i="0" lang="en-US" sz="1376" u="none" cap="none" strike="noStrike">
                <a:solidFill>
                  <a:srgbClr val="002060"/>
                </a:solidFill>
              </a:rPr>
              <a:t>4</a:t>
            </a:r>
            <a:endParaRPr i="0" sz="1376" u="none" cap="none" strike="noStrike"/>
          </a:p>
        </p:txBody>
      </p:sp>
      <p:sp>
        <p:nvSpPr>
          <p:cNvPr id="291" name="Google Shape;291;g38e0bf7cbdf_0_102"/>
          <p:cNvSpPr/>
          <p:nvPr/>
        </p:nvSpPr>
        <p:spPr>
          <a:xfrm>
            <a:off x="471126" y="3920869"/>
            <a:ext cx="5580900" cy="19500"/>
          </a:xfrm>
          <a:prstGeom prst="rect">
            <a:avLst/>
          </a:prstGeom>
          <a:solidFill>
            <a:srgbClr val="B42827"/>
          </a:solidFill>
          <a:ln>
            <a:noFill/>
          </a:ln>
        </p:spPr>
        <p:txBody>
          <a:bodyPr anchorCtr="0" anchor="ctr" bIns="78650" lIns="78650" spcFirstLastPara="1" rIns="78650" wrap="square" tIns="78650">
            <a:noAutofit/>
          </a:bodyPr>
          <a:lstStyle/>
          <a:p>
            <a:pPr indent="0" lvl="0" marL="0" rtl="0" algn="l">
              <a:spcBef>
                <a:spcPts val="0"/>
              </a:spcBef>
              <a:spcAft>
                <a:spcPts val="0"/>
              </a:spcAft>
              <a:buNone/>
            </a:pPr>
            <a:r>
              <a:t/>
            </a:r>
            <a:endParaRPr/>
          </a:p>
        </p:txBody>
      </p:sp>
      <p:sp>
        <p:nvSpPr>
          <p:cNvPr id="292" name="Google Shape;292;g38e0bf7cbdf_0_102"/>
          <p:cNvSpPr/>
          <p:nvPr/>
        </p:nvSpPr>
        <p:spPr>
          <a:xfrm>
            <a:off x="471126" y="4049094"/>
            <a:ext cx="2222700" cy="27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20"/>
              <a:buFont typeface="Nunito Sans"/>
              <a:buNone/>
            </a:pPr>
            <a:r>
              <a:rPr i="0" lang="en-US" sz="1720" u="none" cap="none" strike="noStrike">
                <a:solidFill>
                  <a:srgbClr val="002060"/>
                </a:solidFill>
              </a:rPr>
              <a:t>Tracking &amp; Validation</a:t>
            </a:r>
            <a:endParaRPr i="0" sz="1720" u="none" cap="none" strike="noStrike"/>
          </a:p>
        </p:txBody>
      </p:sp>
      <p:sp>
        <p:nvSpPr>
          <p:cNvPr id="293" name="Google Shape;293;g38e0bf7cbdf_0_102"/>
          <p:cNvSpPr/>
          <p:nvPr/>
        </p:nvSpPr>
        <p:spPr>
          <a:xfrm>
            <a:off x="471126" y="4433464"/>
            <a:ext cx="5580900" cy="568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Inter"/>
              <a:buNone/>
            </a:pPr>
            <a:r>
              <a:rPr i="0" lang="en-US" sz="1376" u="none" cap="none" strike="noStrike">
                <a:solidFill>
                  <a:srgbClr val="002060"/>
                </a:solidFill>
              </a:rPr>
              <a:t>Monitor readiness progress using HR systems or business continuity planning tools.</a:t>
            </a:r>
            <a:endParaRPr i="0" sz="1376" u="none" cap="none" strike="noStrike"/>
          </a:p>
        </p:txBody>
      </p:sp>
      <p:sp>
        <p:nvSpPr>
          <p:cNvPr id="294" name="Google Shape;294;g38e0bf7cbdf_0_102"/>
          <p:cNvSpPr/>
          <p:nvPr/>
        </p:nvSpPr>
        <p:spPr>
          <a:xfrm>
            <a:off x="6230031" y="3638301"/>
            <a:ext cx="177900" cy="2223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Nunito Sans"/>
              <a:buNone/>
            </a:pPr>
            <a:r>
              <a:rPr i="0" lang="en-US" sz="1376" u="none" cap="none" strike="noStrike">
                <a:solidFill>
                  <a:srgbClr val="002060"/>
                </a:solidFill>
              </a:rPr>
              <a:t>5</a:t>
            </a:r>
            <a:endParaRPr i="0" sz="1376" u="none" cap="none" strike="noStrike"/>
          </a:p>
        </p:txBody>
      </p:sp>
      <p:sp>
        <p:nvSpPr>
          <p:cNvPr id="295" name="Google Shape;295;g38e0bf7cbdf_0_102"/>
          <p:cNvSpPr/>
          <p:nvPr/>
        </p:nvSpPr>
        <p:spPr>
          <a:xfrm>
            <a:off x="6230031" y="3920869"/>
            <a:ext cx="5581200" cy="19500"/>
          </a:xfrm>
          <a:prstGeom prst="rect">
            <a:avLst/>
          </a:prstGeom>
          <a:solidFill>
            <a:srgbClr val="B42827"/>
          </a:solidFill>
          <a:ln>
            <a:noFill/>
          </a:ln>
        </p:spPr>
        <p:txBody>
          <a:bodyPr anchorCtr="0" anchor="ctr" bIns="78650" lIns="78650" spcFirstLastPara="1" rIns="78650" wrap="square" tIns="78650">
            <a:noAutofit/>
          </a:bodyPr>
          <a:lstStyle/>
          <a:p>
            <a:pPr indent="0" lvl="0" marL="0" rtl="0" algn="l">
              <a:spcBef>
                <a:spcPts val="0"/>
              </a:spcBef>
              <a:spcAft>
                <a:spcPts val="0"/>
              </a:spcAft>
              <a:buNone/>
            </a:pPr>
            <a:r>
              <a:t/>
            </a:r>
            <a:endParaRPr/>
          </a:p>
        </p:txBody>
      </p:sp>
      <p:sp>
        <p:nvSpPr>
          <p:cNvPr id="296" name="Google Shape;296;g38e0bf7cbdf_0_102"/>
          <p:cNvSpPr/>
          <p:nvPr/>
        </p:nvSpPr>
        <p:spPr>
          <a:xfrm>
            <a:off x="6230031" y="4049094"/>
            <a:ext cx="2403300" cy="27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20"/>
              <a:buFont typeface="Nunito Sans"/>
              <a:buNone/>
            </a:pPr>
            <a:r>
              <a:rPr i="0" lang="en-US" sz="1720" u="none" cap="none" strike="noStrike">
                <a:solidFill>
                  <a:srgbClr val="002060"/>
                </a:solidFill>
              </a:rPr>
              <a:t>Continuous Assessment</a:t>
            </a:r>
            <a:endParaRPr i="0" sz="1720" u="none" cap="none" strike="noStrike"/>
          </a:p>
        </p:txBody>
      </p:sp>
      <p:sp>
        <p:nvSpPr>
          <p:cNvPr id="297" name="Google Shape;297;g38e0bf7cbdf_0_102"/>
          <p:cNvSpPr/>
          <p:nvPr/>
        </p:nvSpPr>
        <p:spPr>
          <a:xfrm>
            <a:off x="6230031" y="4433464"/>
            <a:ext cx="5581200" cy="568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2060"/>
              </a:buClr>
              <a:buSzPts val="1376"/>
              <a:buFont typeface="Inter"/>
              <a:buNone/>
            </a:pPr>
            <a:r>
              <a:rPr i="0" lang="en-US" sz="1376" u="none" cap="none" strike="noStrike">
                <a:solidFill>
                  <a:srgbClr val="002060"/>
                </a:solidFill>
              </a:rPr>
              <a:t>Regularly evaluate effectiveness and adjust training plans based on organizational changes.</a:t>
            </a:r>
            <a:endParaRPr i="0" sz="1376" u="none" cap="none" strike="noStrike"/>
          </a:p>
        </p:txBody>
      </p:sp>
      <p:sp>
        <p:nvSpPr>
          <p:cNvPr id="298" name="Google Shape;298;g38e0bf7cbdf_0_102"/>
          <p:cNvSpPr/>
          <p:nvPr/>
        </p:nvSpPr>
        <p:spPr>
          <a:xfrm>
            <a:off x="426001" y="5410128"/>
            <a:ext cx="11340000" cy="1040100"/>
          </a:xfrm>
          <a:prstGeom prst="roundRect">
            <a:avLst>
              <a:gd fmla="val 7182" name="adj"/>
            </a:avLst>
          </a:prstGeom>
          <a:solidFill>
            <a:srgbClr val="F1C0C0"/>
          </a:solidFill>
          <a:ln>
            <a:noFill/>
          </a:ln>
        </p:spPr>
        <p:txBody>
          <a:bodyPr anchorCtr="0" anchor="ctr" bIns="78650" lIns="78650" spcFirstLastPara="1" rIns="78650" wrap="square" tIns="78650">
            <a:noAutofit/>
          </a:bodyPr>
          <a:lstStyle/>
          <a:p>
            <a:pPr indent="0" lvl="0" marL="0" rtl="0" algn="l">
              <a:spcBef>
                <a:spcPts val="0"/>
              </a:spcBef>
              <a:spcAft>
                <a:spcPts val="0"/>
              </a:spcAft>
              <a:buNone/>
            </a:pPr>
            <a:r>
              <a:t/>
            </a:r>
            <a:endParaRPr/>
          </a:p>
        </p:txBody>
      </p:sp>
      <p:pic>
        <p:nvPicPr>
          <p:cNvPr descr="preencoded.png" id="299" name="Google Shape;299;g38e0bf7cbdf_0_102"/>
          <p:cNvPicPr preferRelativeResize="0"/>
          <p:nvPr/>
        </p:nvPicPr>
        <p:blipFill rotWithShape="1">
          <a:blip r:embed="rId3">
            <a:alphaModFix/>
          </a:blip>
          <a:srcRect b="0" l="0" r="0" t="0"/>
          <a:stretch/>
        </p:blipFill>
        <p:spPr>
          <a:xfrm>
            <a:off x="648922" y="5605521"/>
            <a:ext cx="222245" cy="177796"/>
          </a:xfrm>
          <a:prstGeom prst="rect">
            <a:avLst/>
          </a:prstGeom>
          <a:noFill/>
          <a:ln>
            <a:noFill/>
          </a:ln>
        </p:spPr>
      </p:pic>
      <p:sp>
        <p:nvSpPr>
          <p:cNvPr id="300" name="Google Shape;300;g38e0bf7cbdf_0_102"/>
          <p:cNvSpPr/>
          <p:nvPr/>
        </p:nvSpPr>
        <p:spPr>
          <a:xfrm>
            <a:off x="1048962" y="5557898"/>
            <a:ext cx="10584600" cy="568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000000"/>
              </a:buClr>
              <a:buSzPts val="1376"/>
              <a:buFont typeface="Inter"/>
              <a:buNone/>
            </a:pPr>
            <a:r>
              <a:rPr b="1" i="0" lang="en-US" sz="1376" u="none" cap="none" strike="noStrike">
                <a:solidFill>
                  <a:srgbClr val="000000"/>
                </a:solidFill>
              </a:rPr>
              <a:t>Best Practice:</a:t>
            </a:r>
            <a:r>
              <a:rPr i="0" lang="en-US" sz="1376" u="none" cap="none" strike="noStrike">
                <a:solidFill>
                  <a:srgbClr val="000000"/>
                </a:solidFill>
              </a:rPr>
              <a:t> Integrate cross-training plans with business impact analysis (BIA) results to ensure alignment with organizational priorities and continuity requirements.</a:t>
            </a:r>
            <a:endParaRPr i="0" sz="1376"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38e0bf7cbdf_0_13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07" name="Google Shape;307;g38e0bf7cbdf_0_13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08" name="Google Shape;308;g38e0bf7cbdf_0_133"/>
          <p:cNvPicPr preferRelativeResize="0"/>
          <p:nvPr/>
        </p:nvPicPr>
        <p:blipFill rotWithShape="1">
          <a:blip r:embed="rId3">
            <a:alphaModFix/>
          </a:blip>
          <a:srcRect b="0" l="0" r="0" t="0"/>
          <a:stretch/>
        </p:blipFill>
        <p:spPr>
          <a:xfrm>
            <a:off x="229725" y="497502"/>
            <a:ext cx="4391741" cy="4391741"/>
          </a:xfrm>
          <a:prstGeom prst="rect">
            <a:avLst/>
          </a:prstGeom>
          <a:noFill/>
          <a:ln>
            <a:noFill/>
          </a:ln>
        </p:spPr>
      </p:pic>
      <p:sp>
        <p:nvSpPr>
          <p:cNvPr id="309" name="Google Shape;309;g38e0bf7cbdf_0_133"/>
          <p:cNvSpPr/>
          <p:nvPr/>
        </p:nvSpPr>
        <p:spPr>
          <a:xfrm>
            <a:off x="5125852" y="472026"/>
            <a:ext cx="6836400" cy="1274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01"/>
              <a:buFont typeface="Nunito Sans"/>
              <a:buNone/>
            </a:pPr>
            <a:r>
              <a:rPr i="0" lang="en-US" sz="4000" u="none" cap="none" strike="noStrike">
                <a:solidFill>
                  <a:srgbClr val="D1282E"/>
                </a:solidFill>
              </a:rPr>
              <a:t>Succession Planning Overview</a:t>
            </a:r>
            <a:endParaRPr i="0" sz="4000" u="none" cap="none" strike="noStrike"/>
          </a:p>
        </p:txBody>
      </p:sp>
      <p:sp>
        <p:nvSpPr>
          <p:cNvPr id="310" name="Google Shape;310;g38e0bf7cbdf_0_133"/>
          <p:cNvSpPr/>
          <p:nvPr/>
        </p:nvSpPr>
        <p:spPr>
          <a:xfrm>
            <a:off x="5125852" y="1950355"/>
            <a:ext cx="6836400" cy="978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3"/>
              <a:buFont typeface="Inter"/>
              <a:buNone/>
            </a:pPr>
            <a:r>
              <a:rPr i="0" lang="en-US" sz="1573" u="none" cap="none" strike="noStrike">
                <a:solidFill>
                  <a:srgbClr val="002060"/>
                </a:solidFill>
              </a:rPr>
              <a:t>Succession planning ensures continuity of leadership and key functions through systematic identification and development of future leaders.</a:t>
            </a:r>
            <a:endParaRPr i="0" sz="1573" u="none" cap="none" strike="noStrike"/>
          </a:p>
        </p:txBody>
      </p:sp>
      <p:sp>
        <p:nvSpPr>
          <p:cNvPr id="311" name="Google Shape;311;g38e0bf7cbdf_0_133"/>
          <p:cNvSpPr/>
          <p:nvPr/>
        </p:nvSpPr>
        <p:spPr>
          <a:xfrm>
            <a:off x="5125852" y="3112593"/>
            <a:ext cx="6836400" cy="652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3"/>
              <a:buFont typeface="Inter"/>
              <a:buNone/>
            </a:pPr>
            <a:r>
              <a:rPr b="1" i="0" lang="en-US" sz="1573" u="none" cap="none" strike="noStrike">
                <a:solidFill>
                  <a:srgbClr val="002060"/>
                </a:solidFill>
              </a:rPr>
              <a:t>Leadership Continuity</a:t>
            </a:r>
            <a:r>
              <a:rPr i="0" lang="en-US" sz="1573" u="none" cap="none" strike="noStrike">
                <a:solidFill>
                  <a:srgbClr val="002060"/>
                </a:solidFill>
              </a:rPr>
              <a:t> Ensures critical leadership positions remain filled during transitions and emergencies.</a:t>
            </a:r>
            <a:endParaRPr i="0" sz="1573" u="none" cap="none" strike="noStrike"/>
          </a:p>
        </p:txBody>
      </p:sp>
      <p:sp>
        <p:nvSpPr>
          <p:cNvPr id="312" name="Google Shape;312;g38e0bf7cbdf_0_133"/>
          <p:cNvSpPr/>
          <p:nvPr/>
        </p:nvSpPr>
        <p:spPr>
          <a:xfrm>
            <a:off x="5125852" y="3836398"/>
            <a:ext cx="6836400" cy="652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3"/>
              <a:buFont typeface="Inter"/>
              <a:buNone/>
            </a:pPr>
            <a:r>
              <a:rPr b="1" i="0" lang="en-US" sz="1573" u="none" cap="none" strike="noStrike">
                <a:solidFill>
                  <a:srgbClr val="002060"/>
                </a:solidFill>
              </a:rPr>
              <a:t>Successor Identification</a:t>
            </a:r>
            <a:r>
              <a:rPr i="0" lang="en-US" sz="1573" u="none" cap="none" strike="noStrike">
                <a:solidFill>
                  <a:srgbClr val="002060"/>
                </a:solidFill>
              </a:rPr>
              <a:t> Proactive identification and grooming of potential successors for key positions.</a:t>
            </a:r>
            <a:endParaRPr i="0" sz="1573" u="none" cap="none" strike="noStrike"/>
          </a:p>
        </p:txBody>
      </p:sp>
      <p:sp>
        <p:nvSpPr>
          <p:cNvPr id="313" name="Google Shape;313;g38e0bf7cbdf_0_133"/>
          <p:cNvSpPr/>
          <p:nvPr/>
        </p:nvSpPr>
        <p:spPr>
          <a:xfrm>
            <a:off x="5125852" y="4560201"/>
            <a:ext cx="6836400" cy="652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3"/>
              <a:buFont typeface="Inter"/>
              <a:buNone/>
            </a:pPr>
            <a:r>
              <a:rPr b="1" i="0" lang="en-US" sz="1573" u="none" cap="none" strike="noStrike">
                <a:solidFill>
                  <a:srgbClr val="002060"/>
                </a:solidFill>
              </a:rPr>
              <a:t>Talent Development</a:t>
            </a:r>
            <a:r>
              <a:rPr i="0" lang="en-US" sz="1573" u="none" cap="none" strike="noStrike">
                <a:solidFill>
                  <a:srgbClr val="002060"/>
                </a:solidFill>
              </a:rPr>
              <a:t> Long-term investment in employee growth aligned with organizational needs.</a:t>
            </a:r>
            <a:endParaRPr i="0" sz="1573" u="none" cap="none" strike="noStrike"/>
          </a:p>
        </p:txBody>
      </p:sp>
      <p:sp>
        <p:nvSpPr>
          <p:cNvPr id="314" name="Google Shape;314;g38e0bf7cbdf_0_133"/>
          <p:cNvSpPr/>
          <p:nvPr/>
        </p:nvSpPr>
        <p:spPr>
          <a:xfrm>
            <a:off x="5125852" y="5284005"/>
            <a:ext cx="6836400" cy="652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3"/>
              <a:buFont typeface="Inter"/>
              <a:buNone/>
            </a:pPr>
            <a:r>
              <a:rPr b="1" i="0" lang="en-US" sz="1573" u="none" cap="none" strike="noStrike">
                <a:solidFill>
                  <a:srgbClr val="002060"/>
                </a:solidFill>
              </a:rPr>
              <a:t>Knowledge Transfer</a:t>
            </a:r>
            <a:r>
              <a:rPr i="0" lang="en-US" sz="1573" u="none" cap="none" strike="noStrike">
                <a:solidFill>
                  <a:srgbClr val="002060"/>
                </a:solidFill>
              </a:rPr>
              <a:t> Systematic transfer of institutional knowledge and decision-making capabilities.</a:t>
            </a:r>
            <a:endParaRPr i="0" sz="1573"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2016-09-10T10:34:19Z</dcterms:created>
  <dc:creator>Donis Marshall</dc:creator>
</cp:coreProperties>
</file>